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66" r:id="rId4"/>
    <p:sldId id="259" r:id="rId5"/>
    <p:sldId id="260" r:id="rId6"/>
    <p:sldId id="261" r:id="rId7"/>
    <p:sldId id="267" r:id="rId8"/>
    <p:sldId id="268" r:id="rId9"/>
    <p:sldId id="269" r:id="rId10"/>
    <p:sldId id="262" r:id="rId11"/>
    <p:sldId id="263" r:id="rId12"/>
    <p:sldId id="264" r:id="rId13"/>
    <p:sldId id="272" r:id="rId14"/>
    <p:sldId id="270" r:id="rId15"/>
    <p:sldId id="271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2E5A8-3786-4907-B5B5-AAEB48D80191}" v="3017" dt="2024-11-30T05:34:22.556"/>
    <p1510:client id="{5862FF49-B80A-4FE9-8B35-7B3847B9EC39}" v="256" dt="2024-11-29T16:16:25.318"/>
    <p1510:client id="{FBAF0FA1-A68C-09EC-49B9-5B8C40B7DEDB}" v="12" dt="2024-11-30T00:44:20.0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63" d="100"/>
          <a:sy n="63" d="100"/>
        </p:scale>
        <p:origin x="6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pexels.com/photo/time-train-station-clock-deadline-4090" TargetMode="External"/><Relationship Id="rId1" Type="http://schemas.openxmlformats.org/officeDocument/2006/relationships/image" Target="../media/image16.jpeg"/><Relationship Id="rId6" Type="http://schemas.openxmlformats.org/officeDocument/2006/relationships/hyperlink" Target="https://dreamstations.blogspot.com/2023/04/risks.html" TargetMode="External"/><Relationship Id="rId5" Type="http://schemas.openxmlformats.org/officeDocument/2006/relationships/image" Target="../media/image18.jpeg"/><Relationship Id="rId4" Type="http://schemas.openxmlformats.org/officeDocument/2006/relationships/hyperlink" Target="https://lebaobabbleu.com/2017/12/07/4o-lenvironnement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pexels.com/photo/time-train-station-clock-deadline-4090" TargetMode="External"/><Relationship Id="rId1" Type="http://schemas.openxmlformats.org/officeDocument/2006/relationships/image" Target="../media/image16.jpeg"/><Relationship Id="rId6" Type="http://schemas.openxmlformats.org/officeDocument/2006/relationships/hyperlink" Target="https://dreamstations.blogspot.com/2023/04/risks.html" TargetMode="External"/><Relationship Id="rId5" Type="http://schemas.openxmlformats.org/officeDocument/2006/relationships/image" Target="../media/image18.jpeg"/><Relationship Id="rId4" Type="http://schemas.openxmlformats.org/officeDocument/2006/relationships/hyperlink" Target="https://lebaobabbleu.com/2017/12/07/4o-lenvironnement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D4D1F2-1596-40C2-915A-2B051A697CC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AE7B81-7E69-42BF-B5E7-1648BA638B0B}">
      <dgm:prSet phldrT="[Text]" custT="1"/>
      <dgm:spPr/>
      <dgm:t>
        <a:bodyPr/>
        <a:lstStyle/>
        <a:p>
          <a:r>
            <a:rPr lang="en-US" sz="1600" dirty="0"/>
            <a:t>Preparation</a:t>
          </a:r>
        </a:p>
      </dgm:t>
    </dgm:pt>
    <dgm:pt modelId="{D3EDF278-5968-477F-890A-E3104B0319D6}" type="parTrans" cxnId="{79935123-DA00-4901-86BF-99CF43AB501C}">
      <dgm:prSet/>
      <dgm:spPr/>
      <dgm:t>
        <a:bodyPr/>
        <a:lstStyle/>
        <a:p>
          <a:endParaRPr lang="en-US"/>
        </a:p>
      </dgm:t>
    </dgm:pt>
    <dgm:pt modelId="{519E751D-3702-41FF-B845-AAE2AB0692A2}" type="sibTrans" cxnId="{79935123-DA00-4901-86BF-99CF43AB501C}">
      <dgm:prSet/>
      <dgm:spPr/>
      <dgm:t>
        <a:bodyPr/>
        <a:lstStyle/>
        <a:p>
          <a:endParaRPr lang="en-US"/>
        </a:p>
      </dgm:t>
    </dgm:pt>
    <dgm:pt modelId="{E0E58B20-8006-4426-B506-27B1C349802C}">
      <dgm:prSet phldrT="[Text]" custT="1"/>
      <dgm:spPr/>
      <dgm:t>
        <a:bodyPr/>
        <a:lstStyle/>
        <a:p>
          <a:r>
            <a:rPr lang="en-US" sz="1600" dirty="0"/>
            <a:t>Container loading</a:t>
          </a:r>
        </a:p>
      </dgm:t>
    </dgm:pt>
    <dgm:pt modelId="{C348C826-E3D3-4E11-8942-C7537BDED243}" type="parTrans" cxnId="{61C5B0D0-1863-4DF7-A9E7-E4A04BC0E0E4}">
      <dgm:prSet/>
      <dgm:spPr/>
      <dgm:t>
        <a:bodyPr/>
        <a:lstStyle/>
        <a:p>
          <a:endParaRPr lang="en-US"/>
        </a:p>
      </dgm:t>
    </dgm:pt>
    <dgm:pt modelId="{84C154EC-F9E1-457A-8005-3F8BA0D77066}" type="sibTrans" cxnId="{61C5B0D0-1863-4DF7-A9E7-E4A04BC0E0E4}">
      <dgm:prSet/>
      <dgm:spPr/>
      <dgm:t>
        <a:bodyPr/>
        <a:lstStyle/>
        <a:p>
          <a:endParaRPr lang="en-US"/>
        </a:p>
      </dgm:t>
    </dgm:pt>
    <dgm:pt modelId="{810E5C17-31A3-4D9C-8D0F-8E9F319B8BD4}">
      <dgm:prSet phldrT="[Text]" custT="1"/>
      <dgm:spPr/>
      <dgm:t>
        <a:bodyPr/>
        <a:lstStyle/>
        <a:p>
          <a:r>
            <a:rPr lang="en-US" sz="1600" dirty="0"/>
            <a:t>Shipping</a:t>
          </a:r>
        </a:p>
      </dgm:t>
    </dgm:pt>
    <dgm:pt modelId="{34E19E43-B0A2-4EB7-AE9E-46740F72E76C}" type="parTrans" cxnId="{D09E7C00-C41D-4719-90E7-01BC770A76CB}">
      <dgm:prSet/>
      <dgm:spPr/>
      <dgm:t>
        <a:bodyPr/>
        <a:lstStyle/>
        <a:p>
          <a:endParaRPr lang="en-US"/>
        </a:p>
      </dgm:t>
    </dgm:pt>
    <dgm:pt modelId="{A4AF7729-10F3-4DE0-9B37-9642F7A310EC}" type="sibTrans" cxnId="{D09E7C00-C41D-4719-90E7-01BC770A76CB}">
      <dgm:prSet/>
      <dgm:spPr/>
      <dgm:t>
        <a:bodyPr/>
        <a:lstStyle/>
        <a:p>
          <a:endParaRPr lang="en-US"/>
        </a:p>
      </dgm:t>
    </dgm:pt>
    <dgm:pt modelId="{F056B7A8-5220-473A-9A51-8210125C4A2B}">
      <dgm:prSet custT="1"/>
      <dgm:spPr/>
      <dgm:t>
        <a:bodyPr/>
        <a:lstStyle/>
        <a:p>
          <a:r>
            <a:rPr lang="en-US" sz="1600" dirty="0"/>
            <a:t>Custom clearance at destination</a:t>
          </a:r>
        </a:p>
      </dgm:t>
    </dgm:pt>
    <dgm:pt modelId="{70B1D585-328F-4897-92A6-659BAEA1B29D}" type="parTrans" cxnId="{4AB9D362-9E5C-4B02-B598-E2551C74857B}">
      <dgm:prSet/>
      <dgm:spPr/>
      <dgm:t>
        <a:bodyPr/>
        <a:lstStyle/>
        <a:p>
          <a:endParaRPr lang="en-US"/>
        </a:p>
      </dgm:t>
    </dgm:pt>
    <dgm:pt modelId="{36463DA1-11BF-4A0B-BA9B-D0528003A511}" type="sibTrans" cxnId="{4AB9D362-9E5C-4B02-B598-E2551C74857B}">
      <dgm:prSet/>
      <dgm:spPr/>
      <dgm:t>
        <a:bodyPr/>
        <a:lstStyle/>
        <a:p>
          <a:endParaRPr lang="en-US"/>
        </a:p>
      </dgm:t>
    </dgm:pt>
    <dgm:pt modelId="{18C15E42-F39D-401F-87F2-3C059F6C3161}">
      <dgm:prSet custT="1"/>
      <dgm:spPr/>
      <dgm:t>
        <a:bodyPr/>
        <a:lstStyle/>
        <a:p>
          <a:r>
            <a:rPr lang="en-US" sz="1600" dirty="0"/>
            <a:t>Delivery to consignee</a:t>
          </a:r>
        </a:p>
      </dgm:t>
    </dgm:pt>
    <dgm:pt modelId="{E92E9CF1-30D2-4B27-BCAE-10D9C208B4AA}" type="parTrans" cxnId="{3F621D2F-29BE-4EBB-BC00-FBDC7D43A418}">
      <dgm:prSet/>
      <dgm:spPr/>
      <dgm:t>
        <a:bodyPr/>
        <a:lstStyle/>
        <a:p>
          <a:endParaRPr lang="en-US"/>
        </a:p>
      </dgm:t>
    </dgm:pt>
    <dgm:pt modelId="{358B6868-7ECE-4B31-9995-EBBFDA3245D0}" type="sibTrans" cxnId="{3F621D2F-29BE-4EBB-BC00-FBDC7D43A418}">
      <dgm:prSet/>
      <dgm:spPr/>
      <dgm:t>
        <a:bodyPr/>
        <a:lstStyle/>
        <a:p>
          <a:endParaRPr lang="en-US"/>
        </a:p>
      </dgm:t>
    </dgm:pt>
    <dgm:pt modelId="{66D953B7-C19A-4E24-B358-596B05CFCB8E}" type="pres">
      <dgm:prSet presAssocID="{7AD4D1F2-1596-40C2-915A-2B051A697CCC}" presName="Name0" presStyleCnt="0">
        <dgm:presLayoutVars>
          <dgm:dir/>
          <dgm:animLvl val="lvl"/>
          <dgm:resizeHandles val="exact"/>
        </dgm:presLayoutVars>
      </dgm:prSet>
      <dgm:spPr/>
    </dgm:pt>
    <dgm:pt modelId="{5D0FE40D-AB9C-4F68-85BE-75F728A97674}" type="pres">
      <dgm:prSet presAssocID="{A0AE7B81-7E69-42BF-B5E7-1648BA638B0B}" presName="linNode" presStyleCnt="0"/>
      <dgm:spPr/>
    </dgm:pt>
    <dgm:pt modelId="{5164DAEB-4B44-4C19-974D-C7669BFFFCAB}" type="pres">
      <dgm:prSet presAssocID="{A0AE7B81-7E69-42BF-B5E7-1648BA638B0B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51422262-8AD1-4722-9F31-9D2CC30A37B7}" type="pres">
      <dgm:prSet presAssocID="{519E751D-3702-41FF-B845-AAE2AB0692A2}" presName="sp" presStyleCnt="0"/>
      <dgm:spPr/>
    </dgm:pt>
    <dgm:pt modelId="{A82BA153-ED90-4080-A23A-25BE90076141}" type="pres">
      <dgm:prSet presAssocID="{E0E58B20-8006-4426-B506-27B1C349802C}" presName="linNode" presStyleCnt="0"/>
      <dgm:spPr/>
    </dgm:pt>
    <dgm:pt modelId="{E259B502-6FA1-4155-81D6-BD85A92F7EE9}" type="pres">
      <dgm:prSet presAssocID="{E0E58B20-8006-4426-B506-27B1C349802C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147C2915-3D9A-45CA-976F-980C5EB9D867}" type="pres">
      <dgm:prSet presAssocID="{84C154EC-F9E1-457A-8005-3F8BA0D77066}" presName="sp" presStyleCnt="0"/>
      <dgm:spPr/>
    </dgm:pt>
    <dgm:pt modelId="{70650EB6-C2C0-4F01-855C-B1B104D5AF05}" type="pres">
      <dgm:prSet presAssocID="{810E5C17-31A3-4D9C-8D0F-8E9F319B8BD4}" presName="linNode" presStyleCnt="0"/>
      <dgm:spPr/>
    </dgm:pt>
    <dgm:pt modelId="{FACE7366-AD5E-428E-AD33-3FCA867AC004}" type="pres">
      <dgm:prSet presAssocID="{810E5C17-31A3-4D9C-8D0F-8E9F319B8BD4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EE23983C-1085-4C80-9947-13891F3E1201}" type="pres">
      <dgm:prSet presAssocID="{A4AF7729-10F3-4DE0-9B37-9642F7A310EC}" presName="sp" presStyleCnt="0"/>
      <dgm:spPr/>
    </dgm:pt>
    <dgm:pt modelId="{7D4F9C02-4117-49DB-847A-F51910ED3818}" type="pres">
      <dgm:prSet presAssocID="{F056B7A8-5220-473A-9A51-8210125C4A2B}" presName="linNode" presStyleCnt="0"/>
      <dgm:spPr/>
    </dgm:pt>
    <dgm:pt modelId="{AB5ADF62-F388-4F70-982E-00D436F3446B}" type="pres">
      <dgm:prSet presAssocID="{F056B7A8-5220-473A-9A51-8210125C4A2B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45C05EF-3330-4DA6-B07F-F5568BCF1255}" type="pres">
      <dgm:prSet presAssocID="{36463DA1-11BF-4A0B-BA9B-D0528003A511}" presName="sp" presStyleCnt="0"/>
      <dgm:spPr/>
    </dgm:pt>
    <dgm:pt modelId="{FD2C5FDB-0719-4697-986C-357D0E82BB84}" type="pres">
      <dgm:prSet presAssocID="{18C15E42-F39D-401F-87F2-3C059F6C3161}" presName="linNode" presStyleCnt="0"/>
      <dgm:spPr/>
    </dgm:pt>
    <dgm:pt modelId="{0F19559B-4BC0-4A2A-AEA8-EE5D8033B279}" type="pres">
      <dgm:prSet presAssocID="{18C15E42-F39D-401F-87F2-3C059F6C3161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D09E7C00-C41D-4719-90E7-01BC770A76CB}" srcId="{7AD4D1F2-1596-40C2-915A-2B051A697CCC}" destId="{810E5C17-31A3-4D9C-8D0F-8E9F319B8BD4}" srcOrd="2" destOrd="0" parTransId="{34E19E43-B0A2-4EB7-AE9E-46740F72E76C}" sibTransId="{A4AF7729-10F3-4DE0-9B37-9642F7A310EC}"/>
    <dgm:cxn modelId="{608D4E09-A623-40ED-8769-5550E575E1DD}" type="presOf" srcId="{E0E58B20-8006-4426-B506-27B1C349802C}" destId="{E259B502-6FA1-4155-81D6-BD85A92F7EE9}" srcOrd="0" destOrd="0" presId="urn:microsoft.com/office/officeart/2005/8/layout/vList5"/>
    <dgm:cxn modelId="{785D9B0E-4478-4EAC-832E-66C05453B076}" type="presOf" srcId="{F056B7A8-5220-473A-9A51-8210125C4A2B}" destId="{AB5ADF62-F388-4F70-982E-00D436F3446B}" srcOrd="0" destOrd="0" presId="urn:microsoft.com/office/officeart/2005/8/layout/vList5"/>
    <dgm:cxn modelId="{38016C1C-145D-46BB-A1B2-BF2BAC76517F}" type="presOf" srcId="{7AD4D1F2-1596-40C2-915A-2B051A697CCC}" destId="{66D953B7-C19A-4E24-B358-596B05CFCB8E}" srcOrd="0" destOrd="0" presId="urn:microsoft.com/office/officeart/2005/8/layout/vList5"/>
    <dgm:cxn modelId="{79935123-DA00-4901-86BF-99CF43AB501C}" srcId="{7AD4D1F2-1596-40C2-915A-2B051A697CCC}" destId="{A0AE7B81-7E69-42BF-B5E7-1648BA638B0B}" srcOrd="0" destOrd="0" parTransId="{D3EDF278-5968-477F-890A-E3104B0319D6}" sibTransId="{519E751D-3702-41FF-B845-AAE2AB0692A2}"/>
    <dgm:cxn modelId="{1E8D5426-03B9-4D25-A6C7-4726BD8DF7D6}" type="presOf" srcId="{18C15E42-F39D-401F-87F2-3C059F6C3161}" destId="{0F19559B-4BC0-4A2A-AEA8-EE5D8033B279}" srcOrd="0" destOrd="0" presId="urn:microsoft.com/office/officeart/2005/8/layout/vList5"/>
    <dgm:cxn modelId="{3F621D2F-29BE-4EBB-BC00-FBDC7D43A418}" srcId="{7AD4D1F2-1596-40C2-915A-2B051A697CCC}" destId="{18C15E42-F39D-401F-87F2-3C059F6C3161}" srcOrd="4" destOrd="0" parTransId="{E92E9CF1-30D2-4B27-BCAE-10D9C208B4AA}" sibTransId="{358B6868-7ECE-4B31-9995-EBBFDA3245D0}"/>
    <dgm:cxn modelId="{4AB9D362-9E5C-4B02-B598-E2551C74857B}" srcId="{7AD4D1F2-1596-40C2-915A-2B051A697CCC}" destId="{F056B7A8-5220-473A-9A51-8210125C4A2B}" srcOrd="3" destOrd="0" parTransId="{70B1D585-328F-4897-92A6-659BAEA1B29D}" sibTransId="{36463DA1-11BF-4A0B-BA9B-D0528003A511}"/>
    <dgm:cxn modelId="{92B51453-1193-4989-9122-69DAEFC75031}" type="presOf" srcId="{810E5C17-31A3-4D9C-8D0F-8E9F319B8BD4}" destId="{FACE7366-AD5E-428E-AD33-3FCA867AC004}" srcOrd="0" destOrd="0" presId="urn:microsoft.com/office/officeart/2005/8/layout/vList5"/>
    <dgm:cxn modelId="{61C5B0D0-1863-4DF7-A9E7-E4A04BC0E0E4}" srcId="{7AD4D1F2-1596-40C2-915A-2B051A697CCC}" destId="{E0E58B20-8006-4426-B506-27B1C349802C}" srcOrd="1" destOrd="0" parTransId="{C348C826-E3D3-4E11-8942-C7537BDED243}" sibTransId="{84C154EC-F9E1-457A-8005-3F8BA0D77066}"/>
    <dgm:cxn modelId="{7BFC99FE-C9CB-4624-BF3C-D054A490D7E1}" type="presOf" srcId="{A0AE7B81-7E69-42BF-B5E7-1648BA638B0B}" destId="{5164DAEB-4B44-4C19-974D-C7669BFFFCAB}" srcOrd="0" destOrd="0" presId="urn:microsoft.com/office/officeart/2005/8/layout/vList5"/>
    <dgm:cxn modelId="{D6C98DD3-F275-4EC7-9EF5-24807DF80EF6}" type="presParOf" srcId="{66D953B7-C19A-4E24-B358-596B05CFCB8E}" destId="{5D0FE40D-AB9C-4F68-85BE-75F728A97674}" srcOrd="0" destOrd="0" presId="urn:microsoft.com/office/officeart/2005/8/layout/vList5"/>
    <dgm:cxn modelId="{DA2C9342-1732-4C3C-87CE-844629C56684}" type="presParOf" srcId="{5D0FE40D-AB9C-4F68-85BE-75F728A97674}" destId="{5164DAEB-4B44-4C19-974D-C7669BFFFCAB}" srcOrd="0" destOrd="0" presId="urn:microsoft.com/office/officeart/2005/8/layout/vList5"/>
    <dgm:cxn modelId="{7B7D6CE5-AB35-499F-BA28-6C5E0738C48B}" type="presParOf" srcId="{66D953B7-C19A-4E24-B358-596B05CFCB8E}" destId="{51422262-8AD1-4722-9F31-9D2CC30A37B7}" srcOrd="1" destOrd="0" presId="urn:microsoft.com/office/officeart/2005/8/layout/vList5"/>
    <dgm:cxn modelId="{6E2E4AE7-519E-42BE-A376-63DA2A02F79B}" type="presParOf" srcId="{66D953B7-C19A-4E24-B358-596B05CFCB8E}" destId="{A82BA153-ED90-4080-A23A-25BE90076141}" srcOrd="2" destOrd="0" presId="urn:microsoft.com/office/officeart/2005/8/layout/vList5"/>
    <dgm:cxn modelId="{8BD94291-AC47-4D34-8521-E925A3490D15}" type="presParOf" srcId="{A82BA153-ED90-4080-A23A-25BE90076141}" destId="{E259B502-6FA1-4155-81D6-BD85A92F7EE9}" srcOrd="0" destOrd="0" presId="urn:microsoft.com/office/officeart/2005/8/layout/vList5"/>
    <dgm:cxn modelId="{83B5505A-8A40-414E-8712-E10EA8C7C0EF}" type="presParOf" srcId="{66D953B7-C19A-4E24-B358-596B05CFCB8E}" destId="{147C2915-3D9A-45CA-976F-980C5EB9D867}" srcOrd="3" destOrd="0" presId="urn:microsoft.com/office/officeart/2005/8/layout/vList5"/>
    <dgm:cxn modelId="{F8BB9FD3-749F-45FE-820A-C960D9CBF405}" type="presParOf" srcId="{66D953B7-C19A-4E24-B358-596B05CFCB8E}" destId="{70650EB6-C2C0-4F01-855C-B1B104D5AF05}" srcOrd="4" destOrd="0" presId="urn:microsoft.com/office/officeart/2005/8/layout/vList5"/>
    <dgm:cxn modelId="{CEC2920C-18B2-49BF-B749-0D761B861C1C}" type="presParOf" srcId="{70650EB6-C2C0-4F01-855C-B1B104D5AF05}" destId="{FACE7366-AD5E-428E-AD33-3FCA867AC004}" srcOrd="0" destOrd="0" presId="urn:microsoft.com/office/officeart/2005/8/layout/vList5"/>
    <dgm:cxn modelId="{BD8675B5-7B53-4B3C-B16A-EC00C77DABC8}" type="presParOf" srcId="{66D953B7-C19A-4E24-B358-596B05CFCB8E}" destId="{EE23983C-1085-4C80-9947-13891F3E1201}" srcOrd="5" destOrd="0" presId="urn:microsoft.com/office/officeart/2005/8/layout/vList5"/>
    <dgm:cxn modelId="{031CE632-502E-47FF-951D-1BE161696CA9}" type="presParOf" srcId="{66D953B7-C19A-4E24-B358-596B05CFCB8E}" destId="{7D4F9C02-4117-49DB-847A-F51910ED3818}" srcOrd="6" destOrd="0" presId="urn:microsoft.com/office/officeart/2005/8/layout/vList5"/>
    <dgm:cxn modelId="{4D9276A4-905B-4DED-9667-9F54EEE1EB47}" type="presParOf" srcId="{7D4F9C02-4117-49DB-847A-F51910ED3818}" destId="{AB5ADF62-F388-4F70-982E-00D436F3446B}" srcOrd="0" destOrd="0" presId="urn:microsoft.com/office/officeart/2005/8/layout/vList5"/>
    <dgm:cxn modelId="{353E38E2-65AE-4A7D-95CB-07FC3F924CFD}" type="presParOf" srcId="{66D953B7-C19A-4E24-B358-596B05CFCB8E}" destId="{845C05EF-3330-4DA6-B07F-F5568BCF1255}" srcOrd="7" destOrd="0" presId="urn:microsoft.com/office/officeart/2005/8/layout/vList5"/>
    <dgm:cxn modelId="{27AB2D98-96B0-4D97-9D3E-F996E0F8F9EA}" type="presParOf" srcId="{66D953B7-C19A-4E24-B358-596B05CFCB8E}" destId="{FD2C5FDB-0719-4697-986C-357D0E82BB84}" srcOrd="8" destOrd="0" presId="urn:microsoft.com/office/officeart/2005/8/layout/vList5"/>
    <dgm:cxn modelId="{B14BE4A8-7A15-41FF-AEFF-AB708C155421}" type="presParOf" srcId="{FD2C5FDB-0719-4697-986C-357D0E82BB84}" destId="{0F19559B-4BC0-4A2A-AEA8-EE5D8033B279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6FE3A2-AE3E-4B38-BCF1-F4622E5DD8D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06BE69-7FB5-4ACA-97F3-8E8FBD0ABCFB}">
      <dgm:prSet phldrT="[Text]"/>
      <dgm:spPr/>
      <dgm:t>
        <a:bodyPr/>
        <a:lstStyle/>
        <a:p>
          <a:r>
            <a:rPr lang="en-GB" b="1" dirty="0"/>
            <a:t>Lead Time </a:t>
          </a:r>
          <a:r>
            <a:rPr lang="en-GB" dirty="0"/>
            <a:t>– Reduction by 15-20 days through Suez Canal route</a:t>
          </a:r>
          <a:endParaRPr lang="en-US" dirty="0"/>
        </a:p>
      </dgm:t>
    </dgm:pt>
    <dgm:pt modelId="{4076BC51-BF6A-440A-B528-32133A02F6C5}" type="parTrans" cxnId="{7C2A4608-C62C-4AB7-8691-3C6988F305CA}">
      <dgm:prSet/>
      <dgm:spPr/>
      <dgm:t>
        <a:bodyPr/>
        <a:lstStyle/>
        <a:p>
          <a:endParaRPr lang="en-US"/>
        </a:p>
      </dgm:t>
    </dgm:pt>
    <dgm:pt modelId="{FCB956B1-AA4E-44F3-AB76-F676A1FD35B3}" type="sibTrans" cxnId="{7C2A4608-C62C-4AB7-8691-3C6988F305CA}">
      <dgm:prSet/>
      <dgm:spPr/>
      <dgm:t>
        <a:bodyPr/>
        <a:lstStyle/>
        <a:p>
          <a:endParaRPr lang="en-US"/>
        </a:p>
      </dgm:t>
    </dgm:pt>
    <dgm:pt modelId="{F1EF42F2-2571-4019-B18D-DF56C03E1011}">
      <dgm:prSet phldrT="[Text]"/>
      <dgm:spPr/>
      <dgm:t>
        <a:bodyPr/>
        <a:lstStyle/>
        <a:p>
          <a:r>
            <a:rPr lang="en-GB" b="1" dirty="0"/>
            <a:t>Environmental Impact</a:t>
          </a:r>
          <a:r>
            <a:rPr lang="en-GB" dirty="0"/>
            <a:t>: The Cape of Good Hope route consumes 1,440 more metric tons of fuel </a:t>
          </a:r>
          <a:endParaRPr lang="en-US" dirty="0"/>
        </a:p>
      </dgm:t>
    </dgm:pt>
    <dgm:pt modelId="{529A97E6-D5CF-40C7-96DC-83CC5F8B7CA8}" type="parTrans" cxnId="{778CBD54-E73A-4044-BD7C-EBACE9DA8DB4}">
      <dgm:prSet/>
      <dgm:spPr/>
      <dgm:t>
        <a:bodyPr/>
        <a:lstStyle/>
        <a:p>
          <a:endParaRPr lang="en-US"/>
        </a:p>
      </dgm:t>
    </dgm:pt>
    <dgm:pt modelId="{6C1C9FB2-A532-48E7-84AC-CE52BFFCA373}" type="sibTrans" cxnId="{778CBD54-E73A-4044-BD7C-EBACE9DA8DB4}">
      <dgm:prSet/>
      <dgm:spPr/>
      <dgm:t>
        <a:bodyPr/>
        <a:lstStyle/>
        <a:p>
          <a:endParaRPr lang="en-US"/>
        </a:p>
      </dgm:t>
    </dgm:pt>
    <dgm:pt modelId="{4B822911-7D12-4906-BBB9-3F20D0718E81}">
      <dgm:prSet phldrT="[Text]"/>
      <dgm:spPr/>
      <dgm:t>
        <a:bodyPr/>
        <a:lstStyle/>
        <a:p>
          <a:r>
            <a:rPr lang="en-GB" b="1" dirty="0"/>
            <a:t>Risk Factors: </a:t>
          </a:r>
          <a:r>
            <a:rPr lang="en-GB" b="0" dirty="0"/>
            <a:t>Weather and geopolitical risks through both routes </a:t>
          </a:r>
          <a:endParaRPr lang="en-US" b="0" dirty="0"/>
        </a:p>
      </dgm:t>
    </dgm:pt>
    <dgm:pt modelId="{A88920F5-95EE-45AA-A223-0C8C147246CC}" type="parTrans" cxnId="{284B61E5-6FE4-46CC-A1C9-4CD266754FB7}">
      <dgm:prSet/>
      <dgm:spPr/>
      <dgm:t>
        <a:bodyPr/>
        <a:lstStyle/>
        <a:p>
          <a:endParaRPr lang="en-US"/>
        </a:p>
      </dgm:t>
    </dgm:pt>
    <dgm:pt modelId="{3BEC4982-E53B-4721-A303-E8E13CBDAD13}" type="sibTrans" cxnId="{284B61E5-6FE4-46CC-A1C9-4CD266754FB7}">
      <dgm:prSet/>
      <dgm:spPr/>
      <dgm:t>
        <a:bodyPr/>
        <a:lstStyle/>
        <a:p>
          <a:endParaRPr lang="en-US"/>
        </a:p>
      </dgm:t>
    </dgm:pt>
    <dgm:pt modelId="{0AF4C611-8E3C-4133-8036-833E1C3BDDB0}" type="pres">
      <dgm:prSet presAssocID="{B26FE3A2-AE3E-4B38-BCF1-F4622E5DD8D5}" presName="Name0" presStyleCnt="0">
        <dgm:presLayoutVars>
          <dgm:chMax val="7"/>
          <dgm:chPref val="7"/>
          <dgm:dir/>
        </dgm:presLayoutVars>
      </dgm:prSet>
      <dgm:spPr/>
    </dgm:pt>
    <dgm:pt modelId="{8AFBAB42-C79C-4CBA-A769-D956576D1D18}" type="pres">
      <dgm:prSet presAssocID="{B26FE3A2-AE3E-4B38-BCF1-F4622E5DD8D5}" presName="Name1" presStyleCnt="0"/>
      <dgm:spPr/>
    </dgm:pt>
    <dgm:pt modelId="{47DF83BF-F00D-4AC9-8B51-E0B9F7ED25E9}" type="pres">
      <dgm:prSet presAssocID="{B26FE3A2-AE3E-4B38-BCF1-F4622E5DD8D5}" presName="cycle" presStyleCnt="0"/>
      <dgm:spPr/>
    </dgm:pt>
    <dgm:pt modelId="{633F1EFA-4CF6-4B1F-B62A-7D08F7E73D4D}" type="pres">
      <dgm:prSet presAssocID="{B26FE3A2-AE3E-4B38-BCF1-F4622E5DD8D5}" presName="srcNode" presStyleLbl="node1" presStyleIdx="0" presStyleCnt="3"/>
      <dgm:spPr/>
    </dgm:pt>
    <dgm:pt modelId="{42F9546C-1152-41CD-97AD-0740F2B0C2AF}" type="pres">
      <dgm:prSet presAssocID="{B26FE3A2-AE3E-4B38-BCF1-F4622E5DD8D5}" presName="conn" presStyleLbl="parChTrans1D2" presStyleIdx="0" presStyleCnt="1"/>
      <dgm:spPr/>
    </dgm:pt>
    <dgm:pt modelId="{606D6686-BEFA-40BD-AFA0-954665DF0720}" type="pres">
      <dgm:prSet presAssocID="{B26FE3A2-AE3E-4B38-BCF1-F4622E5DD8D5}" presName="extraNode" presStyleLbl="node1" presStyleIdx="0" presStyleCnt="3"/>
      <dgm:spPr/>
    </dgm:pt>
    <dgm:pt modelId="{6514E103-ED70-45AF-A14E-28E33251C3F0}" type="pres">
      <dgm:prSet presAssocID="{B26FE3A2-AE3E-4B38-BCF1-F4622E5DD8D5}" presName="dstNode" presStyleLbl="node1" presStyleIdx="0" presStyleCnt="3"/>
      <dgm:spPr/>
    </dgm:pt>
    <dgm:pt modelId="{2B89C31F-BDEA-4DAA-8F09-70673CDE0F76}" type="pres">
      <dgm:prSet presAssocID="{5D06BE69-7FB5-4ACA-97F3-8E8FBD0ABCFB}" presName="text_1" presStyleLbl="node1" presStyleIdx="0" presStyleCnt="3">
        <dgm:presLayoutVars>
          <dgm:bulletEnabled val="1"/>
        </dgm:presLayoutVars>
      </dgm:prSet>
      <dgm:spPr/>
    </dgm:pt>
    <dgm:pt modelId="{54EC2DF1-A675-4404-AA04-996FC57C22AD}" type="pres">
      <dgm:prSet presAssocID="{5D06BE69-7FB5-4ACA-97F3-8E8FBD0ABCFB}" presName="accent_1" presStyleCnt="0"/>
      <dgm:spPr/>
    </dgm:pt>
    <dgm:pt modelId="{D7D57C0B-146C-4580-9008-07B6D6EF8DFE}" type="pres">
      <dgm:prSet presAssocID="{5D06BE69-7FB5-4ACA-97F3-8E8FBD0ABCFB}" presName="accentRepeatNode" presStyleLbl="solidFgAcc1" presStyleIdx="0" presStyleCnt="3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 outline"/>
        </a:ext>
      </dgm:extLst>
    </dgm:pt>
    <dgm:pt modelId="{44526A29-AE36-47FE-B9C1-75771093AF8D}" type="pres">
      <dgm:prSet presAssocID="{F1EF42F2-2571-4019-B18D-DF56C03E1011}" presName="text_2" presStyleLbl="node1" presStyleIdx="1" presStyleCnt="3">
        <dgm:presLayoutVars>
          <dgm:bulletEnabled val="1"/>
        </dgm:presLayoutVars>
      </dgm:prSet>
      <dgm:spPr/>
    </dgm:pt>
    <dgm:pt modelId="{40AF47FC-47A9-4D76-BC81-374DD85865DE}" type="pres">
      <dgm:prSet presAssocID="{F1EF42F2-2571-4019-B18D-DF56C03E1011}" presName="accent_2" presStyleCnt="0"/>
      <dgm:spPr/>
    </dgm:pt>
    <dgm:pt modelId="{6B988CB4-414A-41FC-9EE7-471E7F87A4AC}" type="pres">
      <dgm:prSet presAssocID="{F1EF42F2-2571-4019-B18D-DF56C03E1011}" presName="accentRepeatNode" presStyleLbl="solidFgAcc1" presStyleIdx="1" presStyleCnt="3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hand with plant outline"/>
        </a:ext>
      </dgm:extLst>
    </dgm:pt>
    <dgm:pt modelId="{2A881371-BCA4-4E6D-A32A-B843DB48F045}" type="pres">
      <dgm:prSet presAssocID="{4B822911-7D12-4906-BBB9-3F20D0718E81}" presName="text_3" presStyleLbl="node1" presStyleIdx="2" presStyleCnt="3">
        <dgm:presLayoutVars>
          <dgm:bulletEnabled val="1"/>
        </dgm:presLayoutVars>
      </dgm:prSet>
      <dgm:spPr/>
    </dgm:pt>
    <dgm:pt modelId="{8D4DDFDA-4921-4358-A44A-15D8E8C414EE}" type="pres">
      <dgm:prSet presAssocID="{4B822911-7D12-4906-BBB9-3F20D0718E81}" presName="accent_3" presStyleCnt="0"/>
      <dgm:spPr/>
    </dgm:pt>
    <dgm:pt modelId="{DB4627D8-0A49-45C9-BFF8-B11D96FD7125}" type="pres">
      <dgm:prSet presAssocID="{4B822911-7D12-4906-BBB9-3F20D0718E81}" presName="accentRepeatNode" presStyleLbl="solidFgAcc1" presStyleIdx="2" presStyleCnt="3"/>
      <dgm:spPr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active outline"/>
        </a:ext>
      </dgm:extLst>
    </dgm:pt>
  </dgm:ptLst>
  <dgm:cxnLst>
    <dgm:cxn modelId="{06BDB404-6915-438A-B5D0-1479D0C0B1CF}" type="presOf" srcId="{4B822911-7D12-4906-BBB9-3F20D0718E81}" destId="{2A881371-BCA4-4E6D-A32A-B843DB48F045}" srcOrd="0" destOrd="0" presId="urn:microsoft.com/office/officeart/2008/layout/VerticalCurvedList"/>
    <dgm:cxn modelId="{7C2A4608-C62C-4AB7-8691-3C6988F305CA}" srcId="{B26FE3A2-AE3E-4B38-BCF1-F4622E5DD8D5}" destId="{5D06BE69-7FB5-4ACA-97F3-8E8FBD0ABCFB}" srcOrd="0" destOrd="0" parTransId="{4076BC51-BF6A-440A-B528-32133A02F6C5}" sibTransId="{FCB956B1-AA4E-44F3-AB76-F676A1FD35B3}"/>
    <dgm:cxn modelId="{778CBD54-E73A-4044-BD7C-EBACE9DA8DB4}" srcId="{B26FE3A2-AE3E-4B38-BCF1-F4622E5DD8D5}" destId="{F1EF42F2-2571-4019-B18D-DF56C03E1011}" srcOrd="1" destOrd="0" parTransId="{529A97E6-D5CF-40C7-96DC-83CC5F8B7CA8}" sibTransId="{6C1C9FB2-A532-48E7-84AC-CE52BFFCA373}"/>
    <dgm:cxn modelId="{49F21D7F-24E0-44CE-AE8C-80576F022B6E}" type="presOf" srcId="{5D06BE69-7FB5-4ACA-97F3-8E8FBD0ABCFB}" destId="{2B89C31F-BDEA-4DAA-8F09-70673CDE0F76}" srcOrd="0" destOrd="0" presId="urn:microsoft.com/office/officeart/2008/layout/VerticalCurvedList"/>
    <dgm:cxn modelId="{74AD0BB7-E0D4-47B1-8C3B-F71BEA92E4B9}" type="presOf" srcId="{F1EF42F2-2571-4019-B18D-DF56C03E1011}" destId="{44526A29-AE36-47FE-B9C1-75771093AF8D}" srcOrd="0" destOrd="0" presId="urn:microsoft.com/office/officeart/2008/layout/VerticalCurvedList"/>
    <dgm:cxn modelId="{EF906ABC-082B-41D4-A1CF-06087778E552}" type="presOf" srcId="{FCB956B1-AA4E-44F3-AB76-F676A1FD35B3}" destId="{42F9546C-1152-41CD-97AD-0740F2B0C2AF}" srcOrd="0" destOrd="0" presId="urn:microsoft.com/office/officeart/2008/layout/VerticalCurvedList"/>
    <dgm:cxn modelId="{284B61E5-6FE4-46CC-A1C9-4CD266754FB7}" srcId="{B26FE3A2-AE3E-4B38-BCF1-F4622E5DD8D5}" destId="{4B822911-7D12-4906-BBB9-3F20D0718E81}" srcOrd="2" destOrd="0" parTransId="{A88920F5-95EE-45AA-A223-0C8C147246CC}" sibTransId="{3BEC4982-E53B-4721-A303-E8E13CBDAD13}"/>
    <dgm:cxn modelId="{6CFD70F7-1612-4918-A5D1-8840C40EF3E7}" type="presOf" srcId="{B26FE3A2-AE3E-4B38-BCF1-F4622E5DD8D5}" destId="{0AF4C611-8E3C-4133-8036-833E1C3BDDB0}" srcOrd="0" destOrd="0" presId="urn:microsoft.com/office/officeart/2008/layout/VerticalCurvedList"/>
    <dgm:cxn modelId="{56A4B0DB-D746-4A01-87D9-D0B4BA538000}" type="presParOf" srcId="{0AF4C611-8E3C-4133-8036-833E1C3BDDB0}" destId="{8AFBAB42-C79C-4CBA-A769-D956576D1D18}" srcOrd="0" destOrd="0" presId="urn:microsoft.com/office/officeart/2008/layout/VerticalCurvedList"/>
    <dgm:cxn modelId="{0033D720-A28B-49CB-B7D2-5691BD3E84F9}" type="presParOf" srcId="{8AFBAB42-C79C-4CBA-A769-D956576D1D18}" destId="{47DF83BF-F00D-4AC9-8B51-E0B9F7ED25E9}" srcOrd="0" destOrd="0" presId="urn:microsoft.com/office/officeart/2008/layout/VerticalCurvedList"/>
    <dgm:cxn modelId="{40947D84-D99C-46EA-B509-84ADF804E4E6}" type="presParOf" srcId="{47DF83BF-F00D-4AC9-8B51-E0B9F7ED25E9}" destId="{633F1EFA-4CF6-4B1F-B62A-7D08F7E73D4D}" srcOrd="0" destOrd="0" presId="urn:microsoft.com/office/officeart/2008/layout/VerticalCurvedList"/>
    <dgm:cxn modelId="{57584D76-43A9-4F64-BEF4-46689029CC0C}" type="presParOf" srcId="{47DF83BF-F00D-4AC9-8B51-E0B9F7ED25E9}" destId="{42F9546C-1152-41CD-97AD-0740F2B0C2AF}" srcOrd="1" destOrd="0" presId="urn:microsoft.com/office/officeart/2008/layout/VerticalCurvedList"/>
    <dgm:cxn modelId="{A2D42F42-7202-4374-852A-842EEFCB71C3}" type="presParOf" srcId="{47DF83BF-F00D-4AC9-8B51-E0B9F7ED25E9}" destId="{606D6686-BEFA-40BD-AFA0-954665DF0720}" srcOrd="2" destOrd="0" presId="urn:microsoft.com/office/officeart/2008/layout/VerticalCurvedList"/>
    <dgm:cxn modelId="{21E5A1E4-6D56-4FFE-984D-54AEF60B20F4}" type="presParOf" srcId="{47DF83BF-F00D-4AC9-8B51-E0B9F7ED25E9}" destId="{6514E103-ED70-45AF-A14E-28E33251C3F0}" srcOrd="3" destOrd="0" presId="urn:microsoft.com/office/officeart/2008/layout/VerticalCurvedList"/>
    <dgm:cxn modelId="{EABD7E68-58CB-47B6-8548-C5E1F532BF64}" type="presParOf" srcId="{8AFBAB42-C79C-4CBA-A769-D956576D1D18}" destId="{2B89C31F-BDEA-4DAA-8F09-70673CDE0F76}" srcOrd="1" destOrd="0" presId="urn:microsoft.com/office/officeart/2008/layout/VerticalCurvedList"/>
    <dgm:cxn modelId="{9D3C9781-0896-41C9-867F-1B8213996AF3}" type="presParOf" srcId="{8AFBAB42-C79C-4CBA-A769-D956576D1D18}" destId="{54EC2DF1-A675-4404-AA04-996FC57C22AD}" srcOrd="2" destOrd="0" presId="urn:microsoft.com/office/officeart/2008/layout/VerticalCurvedList"/>
    <dgm:cxn modelId="{4E004018-B3CB-4B98-BEE7-161D5E6462EF}" type="presParOf" srcId="{54EC2DF1-A675-4404-AA04-996FC57C22AD}" destId="{D7D57C0B-146C-4580-9008-07B6D6EF8DFE}" srcOrd="0" destOrd="0" presId="urn:microsoft.com/office/officeart/2008/layout/VerticalCurvedList"/>
    <dgm:cxn modelId="{F5A8296D-F7BC-40B0-ADFB-81CB1237C24B}" type="presParOf" srcId="{8AFBAB42-C79C-4CBA-A769-D956576D1D18}" destId="{44526A29-AE36-47FE-B9C1-75771093AF8D}" srcOrd="3" destOrd="0" presId="urn:microsoft.com/office/officeart/2008/layout/VerticalCurvedList"/>
    <dgm:cxn modelId="{033A9AA4-263A-47DD-BC29-3A02B7FC6F8D}" type="presParOf" srcId="{8AFBAB42-C79C-4CBA-A769-D956576D1D18}" destId="{40AF47FC-47A9-4D76-BC81-374DD85865DE}" srcOrd="4" destOrd="0" presId="urn:microsoft.com/office/officeart/2008/layout/VerticalCurvedList"/>
    <dgm:cxn modelId="{0063E491-84B8-4CBD-961C-022B2A0CF510}" type="presParOf" srcId="{40AF47FC-47A9-4D76-BC81-374DD85865DE}" destId="{6B988CB4-414A-41FC-9EE7-471E7F87A4AC}" srcOrd="0" destOrd="0" presId="urn:microsoft.com/office/officeart/2008/layout/VerticalCurvedList"/>
    <dgm:cxn modelId="{F2218972-3692-4BDA-AB46-EFE8A05607D2}" type="presParOf" srcId="{8AFBAB42-C79C-4CBA-A769-D956576D1D18}" destId="{2A881371-BCA4-4E6D-A32A-B843DB48F045}" srcOrd="5" destOrd="0" presId="urn:microsoft.com/office/officeart/2008/layout/VerticalCurvedList"/>
    <dgm:cxn modelId="{BCBF104E-5D74-42FB-8258-E63DC22467DD}" type="presParOf" srcId="{8AFBAB42-C79C-4CBA-A769-D956576D1D18}" destId="{8D4DDFDA-4921-4358-A44A-15D8E8C414EE}" srcOrd="6" destOrd="0" presId="urn:microsoft.com/office/officeart/2008/layout/VerticalCurvedList"/>
    <dgm:cxn modelId="{868B1042-5150-4473-A570-E37E181E8B69}" type="presParOf" srcId="{8D4DDFDA-4921-4358-A44A-15D8E8C414EE}" destId="{DB4627D8-0A49-45C9-BFF8-B11D96FD712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4DAEB-4B44-4C19-974D-C7669BFFFCAB}">
      <dsp:nvSpPr>
        <dsp:cNvPr id="0" name=""/>
        <dsp:cNvSpPr/>
      </dsp:nvSpPr>
      <dsp:spPr>
        <a:xfrm>
          <a:off x="1454912" y="1644"/>
          <a:ext cx="1636776" cy="719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Preparation</a:t>
          </a:r>
        </a:p>
      </dsp:txBody>
      <dsp:txXfrm>
        <a:off x="1490017" y="36749"/>
        <a:ext cx="1566566" cy="648919"/>
      </dsp:txXfrm>
    </dsp:sp>
    <dsp:sp modelId="{E259B502-6FA1-4155-81D6-BD85A92F7EE9}">
      <dsp:nvSpPr>
        <dsp:cNvPr id="0" name=""/>
        <dsp:cNvSpPr/>
      </dsp:nvSpPr>
      <dsp:spPr>
        <a:xfrm>
          <a:off x="1454912" y="756730"/>
          <a:ext cx="1636776" cy="7191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Container loading</a:t>
          </a:r>
        </a:p>
      </dsp:txBody>
      <dsp:txXfrm>
        <a:off x="1490017" y="791835"/>
        <a:ext cx="1566566" cy="648919"/>
      </dsp:txXfrm>
    </dsp:sp>
    <dsp:sp modelId="{FACE7366-AD5E-428E-AD33-3FCA867AC004}">
      <dsp:nvSpPr>
        <dsp:cNvPr id="0" name=""/>
        <dsp:cNvSpPr/>
      </dsp:nvSpPr>
      <dsp:spPr>
        <a:xfrm>
          <a:off x="1454912" y="1511816"/>
          <a:ext cx="1636776" cy="71912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Shipping</a:t>
          </a:r>
        </a:p>
      </dsp:txBody>
      <dsp:txXfrm>
        <a:off x="1490017" y="1546921"/>
        <a:ext cx="1566566" cy="648919"/>
      </dsp:txXfrm>
    </dsp:sp>
    <dsp:sp modelId="{AB5ADF62-F388-4F70-982E-00D436F3446B}">
      <dsp:nvSpPr>
        <dsp:cNvPr id="0" name=""/>
        <dsp:cNvSpPr/>
      </dsp:nvSpPr>
      <dsp:spPr>
        <a:xfrm>
          <a:off x="1454912" y="2266902"/>
          <a:ext cx="1636776" cy="71912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Custom clearance at destination</a:t>
          </a:r>
        </a:p>
      </dsp:txBody>
      <dsp:txXfrm>
        <a:off x="1490017" y="2302007"/>
        <a:ext cx="1566566" cy="648919"/>
      </dsp:txXfrm>
    </dsp:sp>
    <dsp:sp modelId="{0F19559B-4BC0-4A2A-AEA8-EE5D8033B279}">
      <dsp:nvSpPr>
        <dsp:cNvPr id="0" name=""/>
        <dsp:cNvSpPr/>
      </dsp:nvSpPr>
      <dsp:spPr>
        <a:xfrm>
          <a:off x="1454912" y="3021987"/>
          <a:ext cx="1636776" cy="71912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Delivery to consignee</a:t>
          </a:r>
        </a:p>
      </dsp:txBody>
      <dsp:txXfrm>
        <a:off x="1490017" y="3057092"/>
        <a:ext cx="1566566" cy="6489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9546C-1152-41CD-97AD-0740F2B0C2AF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89C31F-BDEA-4DAA-8F09-70673CDE0F76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/>
            <a:t>Lead Time </a:t>
          </a:r>
          <a:r>
            <a:rPr lang="en-GB" sz="2600" kern="1200" dirty="0"/>
            <a:t>– Reduction by 15-20 days through Suez Canal route</a:t>
          </a:r>
          <a:endParaRPr lang="en-US" sz="2600" kern="1200" dirty="0"/>
        </a:p>
      </dsp:txBody>
      <dsp:txXfrm>
        <a:off x="604289" y="435133"/>
        <a:ext cx="9851585" cy="870267"/>
      </dsp:txXfrm>
    </dsp:sp>
    <dsp:sp modelId="{D7D57C0B-146C-4580-9008-07B6D6EF8DFE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526A29-AE36-47FE-B9C1-75771093AF8D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/>
            <a:t>Environmental Impact</a:t>
          </a:r>
          <a:r>
            <a:rPr lang="en-GB" sz="2600" kern="1200" dirty="0"/>
            <a:t>: The Cape of Good Hope route consumes 1,440 more metric tons of fuel </a:t>
          </a:r>
          <a:endParaRPr lang="en-US" sz="2600" kern="1200" dirty="0"/>
        </a:p>
      </dsp:txBody>
      <dsp:txXfrm>
        <a:off x="920631" y="1740535"/>
        <a:ext cx="9535243" cy="870267"/>
      </dsp:txXfrm>
    </dsp:sp>
    <dsp:sp modelId="{6B988CB4-414A-41FC-9EE7-471E7F87A4AC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881371-BCA4-4E6D-A32A-B843DB48F04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/>
            <a:t>Risk Factors: </a:t>
          </a:r>
          <a:r>
            <a:rPr lang="en-GB" sz="2600" b="0" kern="1200" dirty="0"/>
            <a:t>Weather and geopolitical risks through both routes </a:t>
          </a:r>
          <a:endParaRPr lang="en-US" sz="2600" b="0" kern="1200" dirty="0"/>
        </a:p>
      </dsp:txBody>
      <dsp:txXfrm>
        <a:off x="604289" y="3045936"/>
        <a:ext cx="9851585" cy="870267"/>
      </dsp:txXfrm>
    </dsp:sp>
    <dsp:sp modelId="{DB4627D8-0A49-45C9-BFF8-B11D96FD7125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Silk_route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Purdue_Boilermakers_logo.svg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Purdue_Boilermakers_logo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snimnews.com/en/news/2018/11/01/1866203/planned-corridor-to-link-india-to-europe-via-iran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Purdue_Boilermakers_logo.svg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Purdue_Boilermakers_logo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Purdue_Boilermakers_logo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ez_Canal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lickr.com/photos/82955120@N05/7629308484/" TargetMode="Externa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Purdue_Boilermakers_logo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Purdue_Boilermakers_logo.svg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65913&amp;picture=feedback-satisfaction-employee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Purdue_Boilermakers_logo.svg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Purdue_Boilermakers_logo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airdubois.fr/questions/3609-osb-ou-contreplaque-pour-rangements-atelier.html" TargetMode="Externa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ile:Purdue_Boilermakers_logo.sv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en.wikipedia.org/wiki/File:Purdue_Boilermakers_logo.svg" TargetMode="External"/><Relationship Id="rId7" Type="http://schemas.openxmlformats.org/officeDocument/2006/relationships/hyperlink" Target="http://internetmarketingblog101.com/benefits-and-reasons-for-guest-blogging-the-only-2-things-you-must-kno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www.isaaa.org/kc/cropbiotechupdate/article/default.asp?ID=18077" TargetMode="External"/><Relationship Id="rId10" Type="http://schemas.openxmlformats.org/officeDocument/2006/relationships/hyperlink" Target="https://svgsilh.com/image/40805.html" TargetMode="External"/><Relationship Id="rId4" Type="http://schemas.openxmlformats.org/officeDocument/2006/relationships/image" Target="../media/image4.jpe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Purdue_Boilermakers_logo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hyperlink" Target="https://www.pexels.com/photo/black-and-white-blackboard-business-chalkboard-356043/" TargetMode="External"/><Relationship Id="rId7" Type="http://schemas.openxmlformats.org/officeDocument/2006/relationships/diagramLayout" Target="../diagrams/layou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hyperlink" Target="https://en.wikipedia.org/wiki/File:Purdue_Boilermakers_logo.svg" TargetMode="External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ile:Purdue_Boilermakers_logo.sv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Purdue_Boilermakers_logo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Purdue_Boilermakers_logo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Purdue_Boilermakers_logo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D9924BDB-2ACD-D7F8-B794-0E4439A95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1675" y="623880"/>
            <a:ext cx="6589537" cy="560667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6E7FE-F136-EA04-0C0C-1A83B3A4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2207" y="1588035"/>
            <a:ext cx="3197660" cy="11405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dirty="0">
                <a:latin typeface="Calibri"/>
                <a:ea typeface="Calibri"/>
                <a:cs typeface="Calibri"/>
              </a:rPr>
              <a:t>Final Project</a:t>
            </a:r>
            <a:br>
              <a:rPr lang="en-US" sz="4500" dirty="0">
                <a:latin typeface="Calibri"/>
              </a:rPr>
            </a:br>
            <a:r>
              <a:rPr lang="en-US" sz="2000" dirty="0">
                <a:latin typeface="Calibri"/>
                <a:ea typeface="Calibri"/>
                <a:cs typeface="Calibri"/>
              </a:rPr>
              <a:t>MGMT – 56100(Logistics)</a:t>
            </a:r>
            <a:endParaRPr lang="en-US" sz="2000" kern="12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84782-AD61-FAF3-AC4F-65DD1EB4A6F6}"/>
              </a:ext>
            </a:extLst>
          </p:cNvPr>
          <p:cNvSpPr txBox="1"/>
          <p:nvPr/>
        </p:nvSpPr>
        <p:spPr>
          <a:xfrm>
            <a:off x="7812876" y="3218814"/>
            <a:ext cx="3730033" cy="99322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u="sng" kern="1200" dirty="0">
                <a:latin typeface="Calibri"/>
                <a:ea typeface="Calibri"/>
                <a:cs typeface="Calibri"/>
              </a:rPr>
              <a:t>Cotton transportation from</a:t>
            </a: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u="sng" kern="1200" dirty="0">
                <a:latin typeface="Calibri"/>
                <a:ea typeface="Calibri"/>
                <a:cs typeface="Calibri"/>
              </a:rPr>
              <a:t>India to Europe</a:t>
            </a:r>
            <a:endParaRPr lang="en-US" dirty="0"/>
          </a:p>
        </p:txBody>
      </p:sp>
      <p:pic>
        <p:nvPicPr>
          <p:cNvPr id="8" name="Picture 7" descr="A white letter with a black background&#10;&#10;Description automatically generated">
            <a:extLst>
              <a:ext uri="{FF2B5EF4-FFF2-40B4-BE49-F238E27FC236}">
                <a16:creationId xmlns:a16="http://schemas.microsoft.com/office/drawing/2014/main" id="{673C9397-AD7F-B9CA-F173-1D39430C9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76974" y="5486649"/>
            <a:ext cx="1143002" cy="60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B2BB2-C1DF-1FC1-D2D8-80CBDB245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7" y="271849"/>
            <a:ext cx="10515600" cy="927032"/>
          </a:xfrm>
        </p:spPr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Challenges with the current routes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DBADDD-D096-E584-2F62-D50089242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9664803"/>
              </p:ext>
            </p:extLst>
          </p:nvPr>
        </p:nvGraphicFramePr>
        <p:xfrm>
          <a:off x="1041401" y="1198881"/>
          <a:ext cx="960628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4">
                  <a:extLst>
                    <a:ext uri="{9D8B030D-6E8A-4147-A177-3AD203B41FA5}">
                      <a16:colId xmlns:a16="http://schemas.microsoft.com/office/drawing/2014/main" val="3837324055"/>
                    </a:ext>
                  </a:extLst>
                </a:gridCol>
                <a:gridCol w="3239220">
                  <a:extLst>
                    <a:ext uri="{9D8B030D-6E8A-4147-A177-3AD203B41FA5}">
                      <a16:colId xmlns:a16="http://schemas.microsoft.com/office/drawing/2014/main" val="4183657188"/>
                    </a:ext>
                  </a:extLst>
                </a:gridCol>
                <a:gridCol w="5434276">
                  <a:extLst>
                    <a:ext uri="{9D8B030D-6E8A-4147-A177-3AD203B41FA5}">
                      <a16:colId xmlns:a16="http://schemas.microsoft.com/office/drawing/2014/main" val="2374891504"/>
                    </a:ext>
                  </a:extLst>
                </a:gridCol>
              </a:tblGrid>
              <a:tr h="342671"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Sl. No. 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</a:rPr>
                        <a:t>Routes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Challenges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158928"/>
                  </a:ext>
                </a:extLst>
              </a:tr>
              <a:tr h="347431"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1.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</a:rPr>
                        <a:t>Asia-Europe 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Suez Canal Dependency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221254"/>
                  </a:ext>
                </a:extLst>
              </a:tr>
              <a:tr h="347431"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</a:rPr>
                        <a:t>Geopolitical conflicts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204730"/>
                  </a:ext>
                </a:extLst>
              </a:tr>
              <a:tr h="347431"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</a:rPr>
                        <a:t>Delay and detours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806906"/>
                  </a:ext>
                </a:extLst>
              </a:tr>
              <a:tr h="347431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</a:rPr>
                        <a:t>2.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libri"/>
                        </a:rPr>
                        <a:t>Intra-Asia 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libri"/>
                        </a:rPr>
                        <a:t>Port congestions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394720"/>
                  </a:ext>
                </a:extLst>
              </a:tr>
              <a:tr h="347431"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libri"/>
                        </a:rPr>
                        <a:t>Environmental marine concerns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815336"/>
                  </a:ext>
                </a:extLst>
              </a:tr>
              <a:tr h="347431"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</a:rPr>
                        <a:t>Trade disparities and geopolitical risks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401024"/>
                  </a:ext>
                </a:extLst>
              </a:tr>
              <a:tr h="347431"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3. 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</a:rPr>
                        <a:t>Asia Middle East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Strait of Hormuz Vulnerability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711391"/>
                  </a:ext>
                </a:extLst>
              </a:tr>
              <a:tr h="347431"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</a:rPr>
                        <a:t>Geopolitical instability and delays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123006"/>
                  </a:ext>
                </a:extLst>
              </a:tr>
              <a:tr h="347431"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</a:rPr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635455"/>
                  </a:ext>
                </a:extLst>
              </a:tr>
              <a:tr h="347431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</a:rPr>
                        <a:t>4.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</a:rPr>
                        <a:t>Red sea 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Bab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-Mandeb Risks: 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85518"/>
                  </a:ext>
                </a:extLst>
              </a:tr>
              <a:tr h="347431"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Supply Disruptions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536053"/>
                  </a:ext>
                </a:extLst>
              </a:tr>
              <a:tr h="347431"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Gulf of Aden Challenges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839245"/>
                  </a:ext>
                </a:extLst>
              </a:tr>
              <a:tr h="347431"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Security Costs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342717"/>
                  </a:ext>
                </a:extLst>
              </a:tr>
            </a:tbl>
          </a:graphicData>
        </a:graphic>
      </p:graphicFrame>
      <p:pic>
        <p:nvPicPr>
          <p:cNvPr id="5" name="Picture 4" descr="A white letter with a black background&#10;&#10;Description automatically generated">
            <a:extLst>
              <a:ext uri="{FF2B5EF4-FFF2-40B4-BE49-F238E27FC236}">
                <a16:creationId xmlns:a16="http://schemas.microsoft.com/office/drawing/2014/main" id="{E63AE75A-A070-F316-D795-742E523E8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48474" y="6058149"/>
            <a:ext cx="1143002" cy="60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6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3C25-B443-9A34-792B-1A1AD2DF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Alternative Route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FA370-C420-93B8-1A02-4CBCD6AD4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021" y="1693578"/>
            <a:ext cx="9575800" cy="1022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INSTC Route (</a:t>
            </a:r>
            <a:r>
              <a:rPr lang="en-IN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International North-South Transport Corridor )</a:t>
            </a:r>
            <a:br>
              <a:rPr lang="en-US" dirty="0"/>
            </a:b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 development of the INSTC offers a promising alternative, potentially reducing transit times to around 25 days.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68700-E31B-CB22-F75A-3176DD7391C4}"/>
              </a:ext>
            </a:extLst>
          </p:cNvPr>
          <p:cNvSpPr txBox="1"/>
          <p:nvPr/>
        </p:nvSpPr>
        <p:spPr>
          <a:xfrm>
            <a:off x="913131" y="2879800"/>
            <a:ext cx="5577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Option 1: </a:t>
            </a:r>
            <a:r>
              <a:rPr lang="en-IN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Gujarat → Chabahar → Tehran → Bandar </a:t>
            </a:r>
            <a:r>
              <a:rPr lang="en-IN" sz="18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Anzali</a:t>
            </a:r>
            <a:r>
              <a:rPr lang="en-IN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→ Makhachkala → Novorossiysk → Southern Europe</a:t>
            </a:r>
          </a:p>
          <a:p>
            <a:endParaRPr lang="en-IN" u="sng" dirty="0"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en-IN" sz="18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Option 2: </a:t>
            </a:r>
            <a:r>
              <a:rPr lang="en-IN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Gujarat → Chabahar → Tehran → Bandar </a:t>
            </a:r>
            <a:r>
              <a:rPr lang="en-IN" sz="18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Anzali</a:t>
            </a:r>
            <a:r>
              <a:rPr lang="en-IN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→ Astrakhan → Moscow → St. Petersburg → Northern Europe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N" sz="1800" u="sng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en-IN" sz="18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Option 3: </a:t>
            </a:r>
            <a:r>
              <a:rPr lang="en-IN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Gujarat → Chabahar → Tehran → </a:t>
            </a:r>
            <a:r>
              <a:rPr lang="en-IN" sz="18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Astara</a:t>
            </a:r>
            <a:r>
              <a:rPr lang="en-IN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→ Moscow → St. Petersburg → Northern Europe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6" name="Picture 5" descr="A map of the world with different colored lines">
            <a:extLst>
              <a:ext uri="{FF2B5EF4-FFF2-40B4-BE49-F238E27FC236}">
                <a16:creationId xmlns:a16="http://schemas.microsoft.com/office/drawing/2014/main" id="{0F819C22-D7AB-DBE4-BFF4-27DEF36A8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36081" y="2715611"/>
            <a:ext cx="4286032" cy="2984150"/>
          </a:xfrm>
          <a:prstGeom prst="rect">
            <a:avLst/>
          </a:prstGeom>
        </p:spPr>
      </p:pic>
      <p:pic>
        <p:nvPicPr>
          <p:cNvPr id="8" name="Picture 7" descr="A white letter with a black background&#10;&#10;Description automatically generated">
            <a:extLst>
              <a:ext uri="{FF2B5EF4-FFF2-40B4-BE49-F238E27FC236}">
                <a16:creationId xmlns:a16="http://schemas.microsoft.com/office/drawing/2014/main" id="{7259E549-4327-294F-7F6F-177421CF7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48474" y="6058149"/>
            <a:ext cx="1143002" cy="60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52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F0C8-C88F-43C6-169C-EAC00317B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80" y="100965"/>
            <a:ext cx="10515600" cy="1325563"/>
          </a:xfrm>
        </p:spPr>
        <p:txBody>
          <a:bodyPr/>
          <a:lstStyle/>
          <a:p>
            <a:r>
              <a:rPr lang="en-US" dirty="0"/>
              <a:t>Cost Analysis – INSTC Route</a:t>
            </a:r>
          </a:p>
        </p:txBody>
      </p:sp>
      <p:pic>
        <p:nvPicPr>
          <p:cNvPr id="4" name="Picture 3" descr="A white letter with a black background&#10;&#10;Description automatically generated">
            <a:extLst>
              <a:ext uri="{FF2B5EF4-FFF2-40B4-BE49-F238E27FC236}">
                <a16:creationId xmlns:a16="http://schemas.microsoft.com/office/drawing/2014/main" id="{38CA5C7A-AC49-4F60-B1FF-0B3FBF16B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48474" y="6058149"/>
            <a:ext cx="1143002" cy="60709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8A79D8-6D75-27D2-5023-51230964D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175435"/>
              </p:ext>
            </p:extLst>
          </p:nvPr>
        </p:nvGraphicFramePr>
        <p:xfrm>
          <a:off x="782320" y="1233720"/>
          <a:ext cx="10066153" cy="50031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9330">
                  <a:extLst>
                    <a:ext uri="{9D8B030D-6E8A-4147-A177-3AD203B41FA5}">
                      <a16:colId xmlns:a16="http://schemas.microsoft.com/office/drawing/2014/main" val="1053578041"/>
                    </a:ext>
                  </a:extLst>
                </a:gridCol>
                <a:gridCol w="2390124">
                  <a:extLst>
                    <a:ext uri="{9D8B030D-6E8A-4147-A177-3AD203B41FA5}">
                      <a16:colId xmlns:a16="http://schemas.microsoft.com/office/drawing/2014/main" val="2025094417"/>
                    </a:ext>
                  </a:extLst>
                </a:gridCol>
                <a:gridCol w="1771388">
                  <a:extLst>
                    <a:ext uri="{9D8B030D-6E8A-4147-A177-3AD203B41FA5}">
                      <a16:colId xmlns:a16="http://schemas.microsoft.com/office/drawing/2014/main" val="297418010"/>
                    </a:ext>
                  </a:extLst>
                </a:gridCol>
                <a:gridCol w="1187997">
                  <a:extLst>
                    <a:ext uri="{9D8B030D-6E8A-4147-A177-3AD203B41FA5}">
                      <a16:colId xmlns:a16="http://schemas.microsoft.com/office/drawing/2014/main" val="3676266664"/>
                    </a:ext>
                  </a:extLst>
                </a:gridCol>
                <a:gridCol w="3447314">
                  <a:extLst>
                    <a:ext uri="{9D8B030D-6E8A-4147-A177-3AD203B41FA5}">
                      <a16:colId xmlns:a16="http://schemas.microsoft.com/office/drawing/2014/main" val="2806962867"/>
                    </a:ext>
                  </a:extLst>
                </a:gridCol>
              </a:tblGrid>
              <a:tr h="7676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Route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Plan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Estimated Cost (USD)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Transit Time (Days)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Comments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6636437"/>
                  </a:ext>
                </a:extLst>
              </a:tr>
              <a:tr h="508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Option 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u="none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Gujarat → Chabahar → Tehran → Bandar </a:t>
                      </a:r>
                      <a:r>
                        <a:rPr lang="en-IN" sz="1400" u="none" dirty="0" err="1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Anzali</a:t>
                      </a:r>
                      <a:r>
                        <a:rPr lang="en-IN" sz="1400" u="none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→ Makhachkala → Novorossiysk → Southern Europe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$5,500–$7,900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20–25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effectLst/>
                        </a:rPr>
                        <a:t>Cost-efficient 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effectLst/>
                        </a:rPr>
                        <a:t>uses existing infrastructure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effectLst/>
                        </a:rPr>
                        <a:t>involves multiple handling points, causing delays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5781579"/>
                  </a:ext>
                </a:extLst>
              </a:tr>
              <a:tr h="7676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Option 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u="none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Gujarat → Chabahar → Tehran → Bandar </a:t>
                      </a:r>
                      <a:r>
                        <a:rPr lang="en-IN" sz="1400" u="none" dirty="0" err="1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Anzali</a:t>
                      </a:r>
                      <a:r>
                        <a:rPr lang="en-IN" sz="1400" u="none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→ Astrakhan → Moscow → St. Petersburg → Northern Europe</a:t>
                      </a:r>
                      <a:endParaRPr lang="en-US" sz="14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$7,400–$10,300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20–25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effectLst/>
                        </a:rPr>
                        <a:t>Enhances connectivity to Northern Europe via the Baltic Sea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400" dirty="0">
                          <a:effectLst/>
                        </a:rPr>
                        <a:t>efficient Russian railways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400" dirty="0">
                          <a:effectLst/>
                        </a:rPr>
                        <a:t>more expensive and depends on Russian infrastructure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0268566"/>
                  </a:ext>
                </a:extLst>
              </a:tr>
              <a:tr h="7676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Option 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u="none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Gujarat → Chabahar → Tehran → </a:t>
                      </a:r>
                      <a:r>
                        <a:rPr lang="en-IN" sz="1400" u="none" dirty="0" err="1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Astara</a:t>
                      </a:r>
                      <a:r>
                        <a:rPr lang="en-IN" sz="1400" u="none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→ Moscow → St. Petersburg → Northern Europe</a:t>
                      </a:r>
                      <a:endParaRPr lang="en-US" sz="14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$7,800–$10,600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22–26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effectLst/>
                        </a:rPr>
                        <a:t>planned direct rail route through </a:t>
                      </a:r>
                      <a:r>
                        <a:rPr lang="en-IN" sz="1400" dirty="0" err="1">
                          <a:effectLst/>
                        </a:rPr>
                        <a:t>Astara</a:t>
                      </a:r>
                      <a:endParaRPr lang="en-IN" sz="1400" dirty="0">
                        <a:effectLst/>
                      </a:endParaRPr>
                    </a:p>
                    <a:p>
                      <a:pPr marL="285750" marR="0" indent="-2857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effectLst/>
                        </a:rPr>
                        <a:t>aims to reduce reliance on Caspian Sea freight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effectLst/>
                        </a:rPr>
                        <a:t>depends on future infrastructure development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effectLst/>
                        </a:rPr>
                        <a:t>faces geopolitical risks.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9931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028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5CD77-6BA5-FEA5-7E99-741E2EC9C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26143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Advantages and Disadvantages of INSTC Route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3E90D1-87C3-6E44-6E47-8CD6520BD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27671"/>
              </p:ext>
            </p:extLst>
          </p:nvPr>
        </p:nvGraphicFramePr>
        <p:xfrm>
          <a:off x="497840" y="1586993"/>
          <a:ext cx="10668000" cy="4280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01406">
                  <a:extLst>
                    <a:ext uri="{9D8B030D-6E8A-4147-A177-3AD203B41FA5}">
                      <a16:colId xmlns:a16="http://schemas.microsoft.com/office/drawing/2014/main" val="2826058827"/>
                    </a:ext>
                  </a:extLst>
                </a:gridCol>
                <a:gridCol w="3318900">
                  <a:extLst>
                    <a:ext uri="{9D8B030D-6E8A-4147-A177-3AD203B41FA5}">
                      <a16:colId xmlns:a16="http://schemas.microsoft.com/office/drawing/2014/main" val="201986152"/>
                    </a:ext>
                  </a:extLst>
                </a:gridCol>
                <a:gridCol w="3947694">
                  <a:extLst>
                    <a:ext uri="{9D8B030D-6E8A-4147-A177-3AD203B41FA5}">
                      <a16:colId xmlns:a16="http://schemas.microsoft.com/office/drawing/2014/main" val="4235834246"/>
                    </a:ext>
                  </a:extLst>
                </a:gridCol>
              </a:tblGrid>
              <a:tr h="1444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Routes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86" marR="5778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Advantages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86" marR="5778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Disadvantages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86" marR="57786" marT="0" marB="0"/>
                </a:tc>
                <a:extLst>
                  <a:ext uri="{0D108BD9-81ED-4DB2-BD59-A6C34878D82A}">
                    <a16:rowId xmlns:a16="http://schemas.microsoft.com/office/drawing/2014/main" val="2107386608"/>
                  </a:ext>
                </a:extLst>
              </a:tr>
              <a:tr h="12226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Option 1: Gujarat → Chabahar → Tehran → Bandar </a:t>
                      </a:r>
                      <a:r>
                        <a:rPr lang="en-IN" sz="1400" dirty="0" err="1">
                          <a:effectLst/>
                        </a:rPr>
                        <a:t>Anzali</a:t>
                      </a:r>
                      <a:r>
                        <a:rPr lang="en-IN" sz="1400" dirty="0">
                          <a:effectLst/>
                        </a:rPr>
                        <a:t> → Makhachkala → Novorossiysk → Southern Europe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86" marR="5778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- Balanced cost and transit time 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- low overland transport costs 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- Robust infrastructure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86" marR="57786" marT="0" marB="0"/>
                </a:tc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Char char="-"/>
                      </a:pPr>
                      <a:r>
                        <a:rPr lang="en-IN" sz="1400" dirty="0">
                          <a:effectLst/>
                        </a:rPr>
                        <a:t>Multiple transshipments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Char char="-"/>
                      </a:pPr>
                      <a:r>
                        <a:rPr lang="en-IN" sz="1400" dirty="0">
                          <a:effectLst/>
                        </a:rPr>
                        <a:t>Dependency on Black Sea ports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86" marR="57786" marT="0" marB="0"/>
                </a:tc>
                <a:extLst>
                  <a:ext uri="{0D108BD9-81ED-4DB2-BD59-A6C34878D82A}">
                    <a16:rowId xmlns:a16="http://schemas.microsoft.com/office/drawing/2014/main" val="1714272540"/>
                  </a:ext>
                </a:extLst>
              </a:tr>
              <a:tr h="9429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Option 2: Gujarat → Chabahar → Tehran → Bandar Anzali → Astrakhan → Moscow → St. Petersburg → Northern Europe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86" marR="57786" marT="0" marB="0"/>
                </a:tc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Char char="-"/>
                      </a:pPr>
                      <a:r>
                        <a:rPr lang="en-US" sz="1400" dirty="0">
                          <a:effectLst/>
                        </a:rPr>
                        <a:t>Efficient rail transport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Char char="-"/>
                      </a:pPr>
                      <a:r>
                        <a:rPr lang="en-IN" sz="1400" dirty="0">
                          <a:effectLst/>
                        </a:rPr>
                        <a:t>Longer Caspian Sea leg lowers Iranian overland costs.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86" marR="5778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- Higher costs from rail transport in Russia. 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- Longer distance than Route 1, raising costs and transit times.  </a:t>
                      </a:r>
                    </a:p>
                  </a:txBody>
                  <a:tcPr marL="57786" marR="57786" marT="0" marB="0"/>
                </a:tc>
                <a:extLst>
                  <a:ext uri="{0D108BD9-81ED-4DB2-BD59-A6C34878D82A}">
                    <a16:rowId xmlns:a16="http://schemas.microsoft.com/office/drawing/2014/main" val="123489583"/>
                  </a:ext>
                </a:extLst>
              </a:tr>
              <a:tr h="16105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Option 3: Gujarat → Chabahar → Tehran → </a:t>
                      </a:r>
                      <a:r>
                        <a:rPr lang="en-IN" sz="1400" dirty="0" err="1">
                          <a:effectLst/>
                        </a:rPr>
                        <a:t>Astara</a:t>
                      </a:r>
                      <a:r>
                        <a:rPr lang="en-IN" sz="1400" dirty="0">
                          <a:effectLst/>
                        </a:rPr>
                        <a:t> → Moscow → St. Petersburg → Northern Europe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86" marR="5778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- Direct rail link cuts transshipment delays. 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- Shorter overland route in Iran. 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- Reduces dependence on Caspian Sea freight. 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- Potential for lower costs with new rail infrastructure.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86" marR="5778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- Rail Infrastructure initiatives 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- Higher costs due to long overland segment (~2,600 km). 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- Geopolitical risks (Azerbaijan-Armenia tensions) may disrupt transit. 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- Longer transit time compared to Route 1.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86" marR="57786" marT="0" marB="0"/>
                </a:tc>
                <a:extLst>
                  <a:ext uri="{0D108BD9-81ED-4DB2-BD59-A6C34878D82A}">
                    <a16:rowId xmlns:a16="http://schemas.microsoft.com/office/drawing/2014/main" val="1174820585"/>
                  </a:ext>
                </a:extLst>
              </a:tr>
            </a:tbl>
          </a:graphicData>
        </a:graphic>
      </p:graphicFrame>
      <p:pic>
        <p:nvPicPr>
          <p:cNvPr id="6" name="Picture 5" descr="A white letter with a black background&#10;&#10;Description automatically generated">
            <a:extLst>
              <a:ext uri="{FF2B5EF4-FFF2-40B4-BE49-F238E27FC236}">
                <a16:creationId xmlns:a16="http://schemas.microsoft.com/office/drawing/2014/main" id="{EFDE9957-8413-0EBC-5E61-ADEB3EC41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48474" y="6058149"/>
            <a:ext cx="1143002" cy="60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1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FF3F20-EAC4-73F3-E99C-20A42D713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aerial view of a river&#10;&#10;Description automatically generated">
            <a:extLst>
              <a:ext uri="{FF2B5EF4-FFF2-40B4-BE49-F238E27FC236}">
                <a16:creationId xmlns:a16="http://schemas.microsoft.com/office/drawing/2014/main" id="{86EC43E3-DCAA-CC25-EACD-8BA9329B2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9295" r="-2" b="1147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8" name="Picture 7" descr="A sign on a rocky area&#10;&#10;Description automatically generated">
            <a:extLst>
              <a:ext uri="{FF2B5EF4-FFF2-40B4-BE49-F238E27FC236}">
                <a16:creationId xmlns:a16="http://schemas.microsoft.com/office/drawing/2014/main" id="{3A205FB2-90A7-89FB-D830-5FDBDD046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0626" r="-2" b="10400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8837-0D0B-7D21-5C6A-EF6373FCE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Proposed Alternative Route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380B2-C962-6CC9-E119-96C8A6284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Ocean Freight Transportation of Cotton from </a:t>
            </a:r>
            <a:r>
              <a:rPr lang="en-GB" sz="20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Gujarat to Greece </a:t>
            </a:r>
            <a:r>
              <a:rPr lang="en-GB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through </a:t>
            </a:r>
            <a:br>
              <a:rPr lang="en-GB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</a:br>
            <a:r>
              <a:rPr lang="en-GB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        1. Suez Canal</a:t>
            </a:r>
            <a:br>
              <a:rPr lang="en-GB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</a:br>
            <a:r>
              <a:rPr lang="en-GB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        2. Cape of Good Hope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8174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F1D7-7C3E-B115-E04F-AC5B566D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Route 2 – Cost Analysis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2588F2-0086-CC6F-4242-097DA612D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59166"/>
              </p:ext>
            </p:extLst>
          </p:nvPr>
        </p:nvGraphicFramePr>
        <p:xfrm>
          <a:off x="1601152" y="2233454"/>
          <a:ext cx="8101649" cy="28160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8470">
                  <a:extLst>
                    <a:ext uri="{9D8B030D-6E8A-4147-A177-3AD203B41FA5}">
                      <a16:colId xmlns:a16="http://schemas.microsoft.com/office/drawing/2014/main" val="3868793682"/>
                    </a:ext>
                  </a:extLst>
                </a:gridCol>
                <a:gridCol w="2489898">
                  <a:extLst>
                    <a:ext uri="{9D8B030D-6E8A-4147-A177-3AD203B41FA5}">
                      <a16:colId xmlns:a16="http://schemas.microsoft.com/office/drawing/2014/main" val="104032992"/>
                    </a:ext>
                  </a:extLst>
                </a:gridCol>
                <a:gridCol w="3383281">
                  <a:extLst>
                    <a:ext uri="{9D8B030D-6E8A-4147-A177-3AD203B41FA5}">
                      <a16:colId xmlns:a16="http://schemas.microsoft.com/office/drawing/2014/main" val="758374329"/>
                    </a:ext>
                  </a:extLst>
                </a:gridCol>
              </a:tblGrid>
              <a:tr h="465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Cost Component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Suez Canal (USD)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Cape of Good Hope (USD)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6990236"/>
                  </a:ext>
                </a:extLst>
              </a:tr>
              <a:tr h="4777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Fuel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$1,056,000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$1,920,000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7431329"/>
                  </a:ext>
                </a:extLst>
              </a:tr>
              <a:tr h="465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Canal Fees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$150,000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$0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3881448"/>
                  </a:ext>
                </a:extLst>
              </a:tr>
              <a:tr h="465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Port Handling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$500,000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$500,000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250573"/>
                  </a:ext>
                </a:extLst>
              </a:tr>
              <a:tr h="4777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Customs &amp; Tariffs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$1,500,000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$1,500,000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4910496"/>
                  </a:ext>
                </a:extLst>
              </a:tr>
              <a:tr h="465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Total Cost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>
                          <a:effectLst/>
                        </a:rPr>
                        <a:t>$3,206,000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dirty="0">
                          <a:effectLst/>
                        </a:rPr>
                        <a:t>$3,920,000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7845895"/>
                  </a:ext>
                </a:extLst>
              </a:tr>
            </a:tbl>
          </a:graphicData>
        </a:graphic>
      </p:graphicFrame>
      <p:pic>
        <p:nvPicPr>
          <p:cNvPr id="5" name="Picture 4" descr="A white letter with a black background&#10;&#10;Description automatically generated">
            <a:extLst>
              <a:ext uri="{FF2B5EF4-FFF2-40B4-BE49-F238E27FC236}">
                <a16:creationId xmlns:a16="http://schemas.microsoft.com/office/drawing/2014/main" id="{422D4FCD-3411-4C9B-FF4C-5C165D36A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48474" y="6058149"/>
            <a:ext cx="1143002" cy="60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18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92862-B862-220E-85C7-9B3A0DAA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considerations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733FA6-EC50-2E77-329D-183462C714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403071"/>
              </p:ext>
            </p:extLst>
          </p:nvPr>
        </p:nvGraphicFramePr>
        <p:xfrm>
          <a:off x="69596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white letter with a black background&#10;&#10;Description automatically generated">
            <a:extLst>
              <a:ext uri="{FF2B5EF4-FFF2-40B4-BE49-F238E27FC236}">
                <a16:creationId xmlns:a16="http://schemas.microsoft.com/office/drawing/2014/main" id="{7E80DA63-8403-1432-313C-C6A2EC030E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848474" y="6058149"/>
            <a:ext cx="1143002" cy="60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38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B66735-483C-EDC9-2568-ADE858A90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Conclusion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34371-3EAE-39BB-B58C-B370D8EEADBB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As per the detailed cost and risk analysis, we can conclude that-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1. </a:t>
            </a:r>
            <a:r>
              <a:rPr lang="en-US" sz="2200">
                <a:effectLst/>
              </a:rPr>
              <a:t>The Suez Canal route offers a lower total cost and faster delivery despite the canal fees.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2. </a:t>
            </a:r>
            <a:r>
              <a:rPr lang="en-US" sz="2200">
                <a:effectLst/>
              </a:rPr>
              <a:t>The Cape of Good Hope route may be suitable during geopolitical disruptions or high congestion in the Suez Canal.</a:t>
            </a:r>
            <a:endParaRPr lang="en-US" sz="2200"/>
          </a:p>
        </p:txBody>
      </p:sp>
      <p:pic>
        <p:nvPicPr>
          <p:cNvPr id="7" name="Picture 6" descr="A group of people with stars above them&#10;&#10;Description automatically generated">
            <a:extLst>
              <a:ext uri="{FF2B5EF4-FFF2-40B4-BE49-F238E27FC236}">
                <a16:creationId xmlns:a16="http://schemas.microsoft.com/office/drawing/2014/main" id="{D355977F-259E-D55C-D626-951535C2C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07" r="1991" b="3"/>
          <a:stretch/>
        </p:blipFill>
        <p:spPr>
          <a:xfrm>
            <a:off x="7499405" y="2071316"/>
            <a:ext cx="3609916" cy="3752302"/>
          </a:xfrm>
          <a:prstGeom prst="rect">
            <a:avLst/>
          </a:prstGeom>
        </p:spPr>
      </p:pic>
      <p:pic>
        <p:nvPicPr>
          <p:cNvPr id="4" name="Picture 3" descr="A white letter with a black background&#10;&#10;Description automatically generated">
            <a:extLst>
              <a:ext uri="{FF2B5EF4-FFF2-40B4-BE49-F238E27FC236}">
                <a16:creationId xmlns:a16="http://schemas.microsoft.com/office/drawing/2014/main" id="{9F1A692F-C4D0-8FC7-B049-27A427904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48474" y="6058149"/>
            <a:ext cx="1143002" cy="60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57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425DD3-0312-8152-995B-0B681C745406}"/>
              </a:ext>
            </a:extLst>
          </p:cNvPr>
          <p:cNvSpPr txBox="1"/>
          <p:nvPr/>
        </p:nvSpPr>
        <p:spPr>
          <a:xfrm>
            <a:off x="3733800" y="1158240"/>
            <a:ext cx="472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/>
              <a:t>Thank you!!!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AE83E8-3970-8E61-395E-235ACBC29B04}"/>
              </a:ext>
            </a:extLst>
          </p:cNvPr>
          <p:cNvSpPr txBox="1"/>
          <p:nvPr/>
        </p:nvSpPr>
        <p:spPr>
          <a:xfrm>
            <a:off x="4480560" y="2173903"/>
            <a:ext cx="576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Questions? </a:t>
            </a:r>
          </a:p>
        </p:txBody>
      </p:sp>
      <p:pic>
        <p:nvPicPr>
          <p:cNvPr id="6" name="Picture 5" descr="A white letter with a black background&#10;&#10;Description automatically generated">
            <a:extLst>
              <a:ext uri="{FF2B5EF4-FFF2-40B4-BE49-F238E27FC236}">
                <a16:creationId xmlns:a16="http://schemas.microsoft.com/office/drawing/2014/main" id="{13617F8C-CD12-50FC-9461-F7C1A025E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48474" y="6058149"/>
            <a:ext cx="1143002" cy="607095"/>
          </a:xfrm>
          <a:prstGeom prst="rect">
            <a:avLst/>
          </a:prstGeom>
        </p:spPr>
      </p:pic>
      <p:pic>
        <p:nvPicPr>
          <p:cNvPr id="8" name="Picture 7" descr="A white question mark in a speech bubble">
            <a:extLst>
              <a:ext uri="{FF2B5EF4-FFF2-40B4-BE49-F238E27FC236}">
                <a16:creationId xmlns:a16="http://schemas.microsoft.com/office/drawing/2014/main" id="{7E205148-804F-64C7-A828-3F7622199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3680" y="3052215"/>
            <a:ext cx="3708400" cy="232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77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DDBC2-3754-39EB-5114-DD9FAF5F6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Team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group of people in suits&#10;&#10;Description automatically generated">
            <a:extLst>
              <a:ext uri="{FF2B5EF4-FFF2-40B4-BE49-F238E27FC236}">
                <a16:creationId xmlns:a16="http://schemas.microsoft.com/office/drawing/2014/main" id="{AB776477-0AD6-AFBE-BCCE-5138AD465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003" r="971" b="-108"/>
          <a:stretch/>
        </p:blipFill>
        <p:spPr>
          <a:xfrm>
            <a:off x="1354835" y="1560105"/>
            <a:ext cx="8681955" cy="4394199"/>
          </a:xfrm>
          <a:prstGeom prst="rect">
            <a:avLst/>
          </a:prstGeom>
        </p:spPr>
      </p:pic>
      <p:pic>
        <p:nvPicPr>
          <p:cNvPr id="5" name="Picture 4" descr="A white letter with a black background&#10;&#10;Description automatically generated">
            <a:extLst>
              <a:ext uri="{FF2B5EF4-FFF2-40B4-BE49-F238E27FC236}">
                <a16:creationId xmlns:a16="http://schemas.microsoft.com/office/drawing/2014/main" id="{CAE7225B-69A0-2FDA-81A4-2B61A7AAA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28158" y="6068175"/>
            <a:ext cx="1143002" cy="6070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8A3FF0-1BBC-BB79-5863-F8E5339761BA}"/>
              </a:ext>
            </a:extLst>
          </p:cNvPr>
          <p:cNvSpPr txBox="1"/>
          <p:nvPr/>
        </p:nvSpPr>
        <p:spPr>
          <a:xfrm>
            <a:off x="2823917" y="3246457"/>
            <a:ext cx="203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alibri"/>
                <a:ea typeface="Calibri"/>
                <a:cs typeface="Calibri"/>
              </a:rPr>
              <a:t>Gaurav Sable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63EB5-7B57-8501-4B1F-EB260B73ADBF}"/>
              </a:ext>
            </a:extLst>
          </p:cNvPr>
          <p:cNvSpPr txBox="1"/>
          <p:nvPr/>
        </p:nvSpPr>
        <p:spPr>
          <a:xfrm>
            <a:off x="4855968" y="32497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alibri"/>
                <a:ea typeface="Calibri"/>
                <a:cs typeface="Calibri"/>
              </a:rPr>
              <a:t>Keyur Nandu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39DC7-9E96-9FA2-5BD5-129C1414B562}"/>
              </a:ext>
            </a:extLst>
          </p:cNvPr>
          <p:cNvSpPr txBox="1"/>
          <p:nvPr/>
        </p:nvSpPr>
        <p:spPr>
          <a:xfrm>
            <a:off x="6900029" y="3221394"/>
            <a:ext cx="33078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alibri"/>
                <a:ea typeface="Calibri"/>
                <a:cs typeface="Calibri"/>
              </a:rPr>
              <a:t>Tharunkumar </a:t>
            </a:r>
          </a:p>
          <a:p>
            <a:r>
              <a:rPr lang="en-US" b="1" dirty="0" err="1">
                <a:latin typeface="Calibri"/>
                <a:ea typeface="Calibri"/>
                <a:cs typeface="Calibri"/>
              </a:rPr>
              <a:t>Chandirasekan</a:t>
            </a:r>
            <a:endParaRPr lang="en-US" b="1" dirty="0">
              <a:latin typeface="Calibri"/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ACF50-77DB-72B9-9EBF-420462CA3850}"/>
              </a:ext>
            </a:extLst>
          </p:cNvPr>
          <p:cNvSpPr txBox="1"/>
          <p:nvPr/>
        </p:nvSpPr>
        <p:spPr>
          <a:xfrm>
            <a:off x="3444240" y="5305421"/>
            <a:ext cx="21223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alibri"/>
                <a:ea typeface="Calibri"/>
                <a:cs typeface="Calibri"/>
              </a:rPr>
              <a:t>Tejashree Shendge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E82ECA-9CB1-8CBC-7D26-B0245B04216D}"/>
              </a:ext>
            </a:extLst>
          </p:cNvPr>
          <p:cNvSpPr txBox="1"/>
          <p:nvPr/>
        </p:nvSpPr>
        <p:spPr>
          <a:xfrm>
            <a:off x="6094904" y="53164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alibri"/>
                <a:ea typeface="Calibri"/>
                <a:cs typeface="Calibri"/>
              </a:rPr>
              <a:t>Neha Priya</a:t>
            </a:r>
          </a:p>
        </p:txBody>
      </p:sp>
    </p:spTree>
    <p:extLst>
      <p:ext uri="{BB962C8B-B14F-4D97-AF65-F5344CB8AC3E}">
        <p14:creationId xmlns:p14="http://schemas.microsoft.com/office/powerpoint/2010/main" val="463143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white letter with a black background&#10;&#10;Description automatically generated">
            <a:extLst>
              <a:ext uri="{FF2B5EF4-FFF2-40B4-BE49-F238E27FC236}">
                <a16:creationId xmlns:a16="http://schemas.microsoft.com/office/drawing/2014/main" id="{0DAAACC7-559D-8F91-F453-7C5719356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48474" y="6058149"/>
            <a:ext cx="1143002" cy="607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3A2276-F256-1D6F-BEE2-19C7A943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06" y="1185"/>
            <a:ext cx="10515600" cy="1325563"/>
          </a:xfrm>
        </p:spPr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Why cotton?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078DEC89-DDFF-0E6B-C87A-B05B1A499BB0}"/>
              </a:ext>
            </a:extLst>
          </p:cNvPr>
          <p:cNvSpPr txBox="1"/>
          <p:nvPr/>
        </p:nvSpPr>
        <p:spPr>
          <a:xfrm>
            <a:off x="644728" y="3874455"/>
            <a:ext cx="3148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Successful</a:t>
            </a:r>
            <a:r>
              <a:rPr lang="en-US" dirty="0"/>
              <a:t> cotton production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FF9C7240-557F-BD13-3330-D7B95C85C786}"/>
              </a:ext>
            </a:extLst>
          </p:cNvPr>
          <p:cNvSpPr txBox="1"/>
          <p:nvPr/>
        </p:nvSpPr>
        <p:spPr>
          <a:xfrm>
            <a:off x="4259866" y="3874455"/>
            <a:ext cx="32860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Benefits from multi-component crop production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2FCE9F4A-B4CF-65CA-E7E3-0339841E478D}"/>
              </a:ext>
            </a:extLst>
          </p:cNvPr>
          <p:cNvSpPr txBox="1"/>
          <p:nvPr/>
        </p:nvSpPr>
        <p:spPr>
          <a:xfrm>
            <a:off x="8047897" y="3914561"/>
            <a:ext cx="2979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</a:rPr>
              <a:t>Support from government</a:t>
            </a:r>
          </a:p>
          <a:p>
            <a:endParaRPr lang="en-US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8982C4A2-70F7-0683-A862-4E63FFDFE4FC}"/>
              </a:ext>
            </a:extLst>
          </p:cNvPr>
          <p:cNvSpPr txBox="1"/>
          <p:nvPr/>
        </p:nvSpPr>
        <p:spPr>
          <a:xfrm>
            <a:off x="910540" y="2009805"/>
            <a:ext cx="2617944" cy="162493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9138D7-C2B0-CC4F-514E-F96CCB6B1B06}"/>
              </a:ext>
            </a:extLst>
          </p:cNvPr>
          <p:cNvSpPr txBox="1"/>
          <p:nvPr/>
        </p:nvSpPr>
        <p:spPr>
          <a:xfrm>
            <a:off x="4446110" y="2009805"/>
            <a:ext cx="2617944" cy="162493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6C8D51-E397-6D84-4523-FB8252CA95A2}"/>
              </a:ext>
            </a:extLst>
          </p:cNvPr>
          <p:cNvSpPr txBox="1"/>
          <p:nvPr/>
        </p:nvSpPr>
        <p:spPr>
          <a:xfrm>
            <a:off x="8228371" y="2009805"/>
            <a:ext cx="2617944" cy="1624930"/>
          </a:xfrm>
          <a:prstGeom prst="rect">
            <a:avLst/>
          </a:prstGeom>
          <a:blipFill dpi="0"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33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56E2B-DA47-DB81-7470-F8E434571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3593"/>
          </a:xfrm>
        </p:spPr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Transportation requirement for cotton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E8E65F5-3E31-447F-030F-2B522DAB66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4205524"/>
              </p:ext>
            </p:extLst>
          </p:nvPr>
        </p:nvGraphicFramePr>
        <p:xfrm>
          <a:off x="1122681" y="1581785"/>
          <a:ext cx="958596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502">
                  <a:extLst>
                    <a:ext uri="{9D8B030D-6E8A-4147-A177-3AD203B41FA5}">
                      <a16:colId xmlns:a16="http://schemas.microsoft.com/office/drawing/2014/main" val="604048526"/>
                    </a:ext>
                  </a:extLst>
                </a:gridCol>
                <a:gridCol w="3278677">
                  <a:extLst>
                    <a:ext uri="{9D8B030D-6E8A-4147-A177-3AD203B41FA5}">
                      <a16:colId xmlns:a16="http://schemas.microsoft.com/office/drawing/2014/main" val="3885951953"/>
                    </a:ext>
                  </a:extLst>
                </a:gridCol>
                <a:gridCol w="5422781">
                  <a:extLst>
                    <a:ext uri="{9D8B030D-6E8A-4147-A177-3AD203B41FA5}">
                      <a16:colId xmlns:a16="http://schemas.microsoft.com/office/drawing/2014/main" val="723015872"/>
                    </a:ext>
                  </a:extLst>
                </a:gridCol>
              </a:tblGrid>
              <a:tr h="346551"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Sr. No.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Requirements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Parameters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025253"/>
                  </a:ext>
                </a:extLst>
              </a:tr>
              <a:tr h="346551"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1.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Transit 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Cotton bale dimensions and capacities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66152"/>
                  </a:ext>
                </a:extLst>
              </a:tr>
              <a:tr h="346551"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Moisture levels and environmental control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194480"/>
                  </a:ext>
                </a:extLst>
              </a:tr>
              <a:tr h="346551"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Risk of excess moisture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730085"/>
                  </a:ext>
                </a:extLst>
              </a:tr>
              <a:tr h="346551"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Mitigation measures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519268"/>
                  </a:ext>
                </a:extLst>
              </a:tr>
              <a:tr h="346551"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2. 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Packing and securing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Packing cotton bales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865667"/>
                  </a:ext>
                </a:extLst>
              </a:tr>
              <a:tr h="346551"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Securing in containers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530837"/>
                  </a:ext>
                </a:extLst>
              </a:tr>
              <a:tr h="346551"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3. 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Documentation and regulation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Export document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956789"/>
                  </a:ext>
                </a:extLst>
              </a:tr>
              <a:tr h="346551"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Shipping document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8220"/>
                  </a:ext>
                </a:extLst>
              </a:tr>
              <a:tr h="346551"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Import compliance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168253"/>
                  </a:ext>
                </a:extLst>
              </a:tr>
              <a:tr h="346551"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4.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Risk and quality assurance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Potential risks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649976"/>
                  </a:ext>
                </a:extLst>
              </a:tr>
              <a:tr h="3465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Quality control measures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415352"/>
                  </a:ext>
                </a:extLst>
              </a:tr>
            </a:tbl>
          </a:graphicData>
        </a:graphic>
      </p:graphicFrame>
      <p:pic>
        <p:nvPicPr>
          <p:cNvPr id="8" name="Picture 7" descr="A white letter with a black background&#10;&#10;Description automatically generated">
            <a:extLst>
              <a:ext uri="{FF2B5EF4-FFF2-40B4-BE49-F238E27FC236}">
                <a16:creationId xmlns:a16="http://schemas.microsoft.com/office/drawing/2014/main" id="{A3CAED3E-D6B6-26EB-0E4F-279FB3107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48474" y="6058149"/>
            <a:ext cx="1143002" cy="60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08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light bulb on a blackboard&#10;&#10;Description automatically generated">
            <a:extLst>
              <a:ext uri="{FF2B5EF4-FFF2-40B4-BE49-F238E27FC236}">
                <a16:creationId xmlns:a16="http://schemas.microsoft.com/office/drawing/2014/main" id="{E5162794-C22E-6EB1-EC34-180C838692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46" r="11646" b="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BA28E-5E25-3DD3-FDE4-1CFDF6EF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/>
                <a:ea typeface="Calibri"/>
                <a:cs typeface="Calibri"/>
              </a:rPr>
              <a:t>Cotton Process Flow</a:t>
            </a:r>
          </a:p>
        </p:txBody>
      </p:sp>
      <p:pic>
        <p:nvPicPr>
          <p:cNvPr id="9" name="Picture 8" descr="A white letter with a black background&#10;&#10;Description automatically generated">
            <a:extLst>
              <a:ext uri="{FF2B5EF4-FFF2-40B4-BE49-F238E27FC236}">
                <a16:creationId xmlns:a16="http://schemas.microsoft.com/office/drawing/2014/main" id="{D049DEAD-AA4B-C5AD-510A-6FC2A8164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48474" y="6058149"/>
            <a:ext cx="1143002" cy="607095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48D613-597F-A26F-89CA-BF02AB3216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6008362"/>
              </p:ext>
            </p:extLst>
          </p:nvPr>
        </p:nvGraphicFramePr>
        <p:xfrm>
          <a:off x="838200" y="2434201"/>
          <a:ext cx="4546600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095171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C6A3-75CB-89B9-EEB2-E124C82F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latin typeface="Calibri"/>
                <a:ea typeface="Calibri"/>
                <a:cs typeface="Calibri"/>
              </a:rPr>
              <a:t>Current Routes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FAA478-8D40-925D-2711-96A6B1DAAAA9}"/>
              </a:ext>
            </a:extLst>
          </p:cNvPr>
          <p:cNvSpPr txBox="1"/>
          <p:nvPr/>
        </p:nvSpPr>
        <p:spPr>
          <a:xfrm>
            <a:off x="1127760" y="1690688"/>
            <a:ext cx="3423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Calibri" panose="020F0502020204030204" pitchFamily="34" charset="0"/>
              </a:rPr>
              <a:t>Route 1: Asia-Europe Route</a:t>
            </a:r>
            <a:endParaRPr lang="en-US" dirty="0"/>
          </a:p>
        </p:txBody>
      </p:sp>
      <p:pic>
        <p:nvPicPr>
          <p:cNvPr id="1026" name="Picture 2" descr="Asia-Europe Route">
            <a:extLst>
              <a:ext uri="{FF2B5EF4-FFF2-40B4-BE49-F238E27FC236}">
                <a16:creationId xmlns:a16="http://schemas.microsoft.com/office/drawing/2014/main" id="{045CE302-650D-3FAF-F6CC-E429F5FD9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" y="2331244"/>
            <a:ext cx="5292090" cy="330755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C8A74-A7CD-00EB-0C21-86630108794D}"/>
              </a:ext>
            </a:extLst>
          </p:cNvPr>
          <p:cNvSpPr txBox="1"/>
          <p:nvPr/>
        </p:nvSpPr>
        <p:spPr>
          <a:xfrm>
            <a:off x="7315200" y="2060020"/>
            <a:ext cx="3893820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mportant trade artery linking Asia’s bustling commercial hubs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offers a shortcut for ships between the Mediterranean and the Red Seas</a:t>
            </a:r>
          </a:p>
          <a:p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Over a billion </a:t>
            </a:r>
            <a:r>
              <a:rPr lang="en-US" b="0" i="0" err="1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tonnes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 of cargo pass through this route annually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If blocked or closed, then long detour around the southern tip of Africa</a:t>
            </a:r>
            <a:endParaRPr lang="en-US" b="0" i="0">
              <a:solidFill>
                <a:srgbClr val="000000"/>
              </a:solidFill>
              <a:effectLst/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A white letter with a black background&#10;&#10;Description automatically generated">
            <a:extLst>
              <a:ext uri="{FF2B5EF4-FFF2-40B4-BE49-F238E27FC236}">
                <a16:creationId xmlns:a16="http://schemas.microsoft.com/office/drawing/2014/main" id="{3E49C314-BE41-DE3D-0D01-A6095D2C3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848474" y="6058149"/>
            <a:ext cx="1143002" cy="60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14DBD-3A30-993D-A867-FFC6D1B19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90243-E797-FB0D-4533-D3DD7378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latin typeface="Calibri"/>
                <a:ea typeface="Calibri"/>
                <a:cs typeface="Calibri"/>
              </a:rPr>
              <a:t>Current Routes.. </a:t>
            </a:r>
            <a:r>
              <a:rPr lang="en-US" err="1">
                <a:latin typeface="Calibri"/>
                <a:ea typeface="Calibri"/>
                <a:cs typeface="Calibri"/>
              </a:rPr>
              <a:t>Contd</a:t>
            </a:r>
            <a:r>
              <a:rPr lang="en-US" dirty="0">
                <a:latin typeface="Calibri"/>
                <a:ea typeface="Calibri"/>
                <a:cs typeface="Calibri"/>
              </a:rPr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936BA-EE34-1FBE-8506-6E0C0912EE44}"/>
              </a:ext>
            </a:extLst>
          </p:cNvPr>
          <p:cNvSpPr txBox="1"/>
          <p:nvPr/>
        </p:nvSpPr>
        <p:spPr>
          <a:xfrm>
            <a:off x="1127760" y="1690688"/>
            <a:ext cx="34239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i="0" dirty="0">
                <a:effectLst/>
                <a:latin typeface="Calibri"/>
                <a:ea typeface="Calibri"/>
                <a:cs typeface="Calibri"/>
              </a:rPr>
              <a:t>Route 2: </a:t>
            </a:r>
            <a:r>
              <a:rPr lang="en-US" b="1" dirty="0">
                <a:latin typeface="Calibri"/>
                <a:ea typeface="Calibri"/>
                <a:cs typeface="Calibri"/>
              </a:rPr>
              <a:t>Intra-Asia </a:t>
            </a:r>
            <a:r>
              <a:rPr lang="en-US" b="1" i="0" dirty="0">
                <a:effectLst/>
                <a:latin typeface="Calibri"/>
                <a:ea typeface="Calibri"/>
                <a:cs typeface="Calibri"/>
              </a:rPr>
              <a:t>Route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0C150-3B3B-EBA6-1004-A05AA5BE6F64}"/>
              </a:ext>
            </a:extLst>
          </p:cNvPr>
          <p:cNvSpPr txBox="1"/>
          <p:nvPr/>
        </p:nvSpPr>
        <p:spPr>
          <a:xfrm>
            <a:off x="7183120" y="2507060"/>
            <a:ext cx="3893820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Covering the Asia-Pacific region, this route connects ports in East Asia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Connectivity with major waterways</a:t>
            </a:r>
          </a:p>
          <a:p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Challenge of port congestion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nterconnectedness of the Asia-Pacific region. 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7" name="Picture 6" descr="A white letter with a black background&#10;&#10;Description automatically generated">
            <a:extLst>
              <a:ext uri="{FF2B5EF4-FFF2-40B4-BE49-F238E27FC236}">
                <a16:creationId xmlns:a16="http://schemas.microsoft.com/office/drawing/2014/main" id="{5D6656AB-AF4E-FE8E-060E-BD6A01108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48474" y="6058149"/>
            <a:ext cx="1143002" cy="607095"/>
          </a:xfrm>
          <a:prstGeom prst="rect">
            <a:avLst/>
          </a:prstGeom>
        </p:spPr>
      </p:pic>
      <p:pic>
        <p:nvPicPr>
          <p:cNvPr id="2050" name="Picture 2" descr="Intra-Asia Route">
            <a:extLst>
              <a:ext uri="{FF2B5EF4-FFF2-40B4-BE49-F238E27FC236}">
                <a16:creationId xmlns:a16="http://schemas.microsoft.com/office/drawing/2014/main" id="{54820CD1-304F-C9DF-9B1F-F2F8979CB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40" y="2300129"/>
            <a:ext cx="5140960" cy="32131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469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9A73-D5E8-A44F-827A-C5C780B49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7B86-1646-37E9-BB5D-70FAAE47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latin typeface="Calibri"/>
                <a:ea typeface="Calibri"/>
                <a:cs typeface="Calibri"/>
              </a:rPr>
              <a:t>Current Routes… contd..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1B2ED-914D-B37F-8961-8CC12B7E7FD8}"/>
              </a:ext>
            </a:extLst>
          </p:cNvPr>
          <p:cNvSpPr txBox="1"/>
          <p:nvPr/>
        </p:nvSpPr>
        <p:spPr>
          <a:xfrm>
            <a:off x="1127760" y="1690688"/>
            <a:ext cx="34239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i="0" dirty="0">
                <a:effectLst/>
                <a:latin typeface="Calibri"/>
                <a:ea typeface="Calibri"/>
                <a:cs typeface="Calibri"/>
              </a:rPr>
              <a:t>Route 3: Asia-</a:t>
            </a:r>
            <a:r>
              <a:rPr lang="en-US" b="1" dirty="0">
                <a:latin typeface="Calibri"/>
                <a:ea typeface="Calibri"/>
                <a:cs typeface="Calibri"/>
              </a:rPr>
              <a:t>Middle East </a:t>
            </a:r>
            <a:r>
              <a:rPr lang="en-US" b="1" i="0" dirty="0">
                <a:effectLst/>
                <a:latin typeface="Calibri"/>
                <a:ea typeface="Calibri"/>
                <a:cs typeface="Calibri"/>
              </a:rPr>
              <a:t>Route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C41436-74B4-8908-C108-BEA89AA44605}"/>
              </a:ext>
            </a:extLst>
          </p:cNvPr>
          <p:cNvSpPr txBox="1"/>
          <p:nvPr/>
        </p:nvSpPr>
        <p:spPr>
          <a:xfrm>
            <a:off x="7183120" y="2781380"/>
            <a:ext cx="3893820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A direct maritime lane between Asia and the Middle East involves sailing across the Arabian Sea</a:t>
            </a:r>
          </a:p>
          <a:p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The Indian Ocean also connects Asian ports and the Middle East. </a:t>
            </a:r>
            <a:endParaRPr lang="en-US" b="0" i="0">
              <a:solidFill>
                <a:srgbClr val="000000"/>
              </a:solidFill>
              <a:effectLst/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A white letter with a black background&#10;&#10;Description automatically generated">
            <a:extLst>
              <a:ext uri="{FF2B5EF4-FFF2-40B4-BE49-F238E27FC236}">
                <a16:creationId xmlns:a16="http://schemas.microsoft.com/office/drawing/2014/main" id="{A9B1932E-5F78-4C38-CBC7-F2DB0CF22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48474" y="6058149"/>
            <a:ext cx="1143002" cy="607095"/>
          </a:xfrm>
          <a:prstGeom prst="rect">
            <a:avLst/>
          </a:prstGeom>
        </p:spPr>
      </p:pic>
      <p:pic>
        <p:nvPicPr>
          <p:cNvPr id="3074" name="Picture 2" descr="Asia- Middle East">
            <a:extLst>
              <a:ext uri="{FF2B5EF4-FFF2-40B4-BE49-F238E27FC236}">
                <a16:creationId xmlns:a16="http://schemas.microsoft.com/office/drawing/2014/main" id="{1F7B5960-A0C6-9364-F32C-9FA051B7A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60" y="2189004"/>
            <a:ext cx="5496560" cy="343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244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67AA2-286B-19F7-98A8-838105905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68220-32F8-F69A-D3DF-883558BC9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latin typeface="Calibri"/>
                <a:ea typeface="Calibri"/>
                <a:cs typeface="Calibri"/>
              </a:rPr>
              <a:t>Current Routes… contd..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B8ED5-572B-1CC1-8FD0-98902A8BF7B5}"/>
              </a:ext>
            </a:extLst>
          </p:cNvPr>
          <p:cNvSpPr txBox="1"/>
          <p:nvPr/>
        </p:nvSpPr>
        <p:spPr>
          <a:xfrm>
            <a:off x="1127760" y="1690688"/>
            <a:ext cx="34239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i="0" dirty="0">
                <a:effectLst/>
                <a:latin typeface="Calibri"/>
                <a:ea typeface="Calibri"/>
                <a:cs typeface="Calibri"/>
              </a:rPr>
              <a:t>Route 4: </a:t>
            </a:r>
            <a:r>
              <a:rPr lang="en-US" b="1" dirty="0">
                <a:latin typeface="Calibri"/>
                <a:ea typeface="Calibri"/>
                <a:cs typeface="Calibri"/>
              </a:rPr>
              <a:t>Red sea </a:t>
            </a:r>
            <a:r>
              <a:rPr lang="en-US" b="1" i="0" dirty="0">
                <a:effectLst/>
                <a:latin typeface="Calibri"/>
                <a:ea typeface="Calibri"/>
                <a:cs typeface="Calibri"/>
              </a:rPr>
              <a:t>Route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9DAB7-18CD-DA84-D7C4-DD573585D65C}"/>
              </a:ext>
            </a:extLst>
          </p:cNvPr>
          <p:cNvSpPr txBox="1"/>
          <p:nvPr/>
        </p:nvSpPr>
        <p:spPr>
          <a:xfrm>
            <a:off x="6685280" y="1883054"/>
            <a:ext cx="3893820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lies between Africa’s northeast coast and the Arabian Peninsula.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shipping cargo from Europe and the Mediterranean region to Asia, bypassing the Suez Canal when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The Bab </a:t>
            </a:r>
            <a:r>
              <a:rPr lang="en-US" b="0" i="0" err="1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el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-Mandeb is a strategic maritime checkpoint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Important route for ships sailing between the Red Sea and the Indian Ocean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A white letter with a black background&#10;&#10;Description automatically generated">
            <a:extLst>
              <a:ext uri="{FF2B5EF4-FFF2-40B4-BE49-F238E27FC236}">
                <a16:creationId xmlns:a16="http://schemas.microsoft.com/office/drawing/2014/main" id="{C7EC617C-3CBC-387A-EF92-0CD868FD8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48474" y="6058149"/>
            <a:ext cx="1143002" cy="607095"/>
          </a:xfrm>
          <a:prstGeom prst="rect">
            <a:avLst/>
          </a:prstGeom>
        </p:spPr>
      </p:pic>
      <p:pic>
        <p:nvPicPr>
          <p:cNvPr id="4100" name="Picture 4" descr="Red Sea Route">
            <a:extLst>
              <a:ext uri="{FF2B5EF4-FFF2-40B4-BE49-F238E27FC236}">
                <a16:creationId xmlns:a16="http://schemas.microsoft.com/office/drawing/2014/main" id="{BA06D378-5883-6B54-AE2E-334FB607A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" y="2183369"/>
            <a:ext cx="4959730" cy="309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54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350</TotalTime>
  <Words>977</Words>
  <Application>Microsoft Office PowerPoint</Application>
  <PresentationFormat>Widescreen</PresentationFormat>
  <Paragraphs>192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office theme</vt:lpstr>
      <vt:lpstr>Final Project MGMT – 56100(Logistics)</vt:lpstr>
      <vt:lpstr>Team Introduction</vt:lpstr>
      <vt:lpstr>Why cotton?</vt:lpstr>
      <vt:lpstr>Transportation requirement for cotton</vt:lpstr>
      <vt:lpstr>Cotton Process Flow</vt:lpstr>
      <vt:lpstr> Current Routes</vt:lpstr>
      <vt:lpstr> Current Routes.. Contd…</vt:lpstr>
      <vt:lpstr> Current Routes… contd..</vt:lpstr>
      <vt:lpstr> Current Routes… contd..</vt:lpstr>
      <vt:lpstr>Challenges with the current routes</vt:lpstr>
      <vt:lpstr>Proposed Alternative Route 1</vt:lpstr>
      <vt:lpstr>Cost Analysis – INSTC Route</vt:lpstr>
      <vt:lpstr>Advantages and Disadvantages of INSTC Route</vt:lpstr>
      <vt:lpstr>Proposed Alternative Route 2</vt:lpstr>
      <vt:lpstr>Route 2 – Cost Analysis</vt:lpstr>
      <vt:lpstr>Key considerations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Neha Priya</dc:creator>
  <cp:lastModifiedBy>Neha Priya</cp:lastModifiedBy>
  <cp:revision>152</cp:revision>
  <dcterms:created xsi:type="dcterms:W3CDTF">2024-11-25T21:50:08Z</dcterms:created>
  <dcterms:modified xsi:type="dcterms:W3CDTF">2024-11-30T05:37:02Z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2024-11-28T05:20:39Z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5cf07dbe-12f8-4be3-8d4e-08080a7269fa</vt:lpwstr>
  </property>
  <property fmtid="{D5CDD505-2E9C-101B-9397-08002B2CF9AE}" pid="8" name="MSIP_Label_4044bd30-2ed7-4c9d-9d12-46200872a97b_ContentBits">
    <vt:lpwstr>0</vt:lpwstr>
  </property>
</Properties>
</file>